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6858000" cx="12188950"/>
  <p:notesSz cx="6858000" cy="9144000"/>
  <p:embeddedFontLst>
    <p:embeddedFont>
      <p:font typeface="Montserrat SemiBold"/>
      <p:regular r:id="rId31"/>
      <p:bold r:id="rId32"/>
      <p:italic r:id="rId33"/>
      <p:boldItalic r:id="rId34"/>
    </p:embeddedFont>
    <p:embeddedFont>
      <p:font typeface="Montserrat"/>
      <p:regular r:id="rId35"/>
      <p:bold r:id="rId36"/>
      <p:italic r:id="rId37"/>
      <p:boldItalic r:id="rId38"/>
    </p:embeddedFont>
    <p:embeddedFont>
      <p:font typeface="Montserrat Black"/>
      <p:bold r:id="rId39"/>
      <p:boldItalic r:id="rId40"/>
    </p:embeddedFont>
    <p:embeddedFont>
      <p:font typeface="Montserrat Medium"/>
      <p:regular r:id="rId41"/>
      <p:bold r:id="rId42"/>
      <p:italic r:id="rId43"/>
      <p:boldItalic r:id="rId44"/>
    </p:embeddedFont>
    <p:embeddedFont>
      <p:font typeface="Montserrat Light"/>
      <p:regular r:id="rId45"/>
      <p:bold r:id="rId46"/>
      <p:italic r:id="rId47"/>
      <p:boldItalic r:id="rId48"/>
    </p:embeddedFont>
    <p:embeddedFont>
      <p:font typeface="Red Hat Text"/>
      <p:regular r:id="rId49"/>
      <p:bold r:id="rId50"/>
      <p:italic r:id="rId51"/>
      <p:boldItalic r:id="rId52"/>
    </p:embeddedFont>
    <p:embeddedFont>
      <p:font typeface="Barlow"/>
      <p:regular r:id="rId53"/>
      <p:bold r:id="rId54"/>
      <p:italic r:id="rId55"/>
      <p:boldItalic r:id="rId56"/>
    </p:embeddedFont>
    <p:embeddedFont>
      <p:font typeface="Red Hat Text SemiBold"/>
      <p:regular r:id="rId57"/>
      <p:bold r:id="rId58"/>
      <p:italic r:id="rId59"/>
      <p:boldItalic r:id="rId60"/>
    </p:embeddedFont>
    <p:embeddedFont>
      <p:font typeface="Open Sans Light"/>
      <p:regular r:id="rId61"/>
      <p:bold r:id="rId62"/>
      <p:italic r:id="rId63"/>
      <p:boldItalic r:id="rId64"/>
    </p:embeddedFont>
    <p:embeddedFont>
      <p:font typeface="Open Sans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3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Black-boldItalic.fntdata"/><Relationship Id="rId42" Type="http://schemas.openxmlformats.org/officeDocument/2006/relationships/font" Target="fonts/MontserratMedium-bold.fntdata"/><Relationship Id="rId41" Type="http://schemas.openxmlformats.org/officeDocument/2006/relationships/font" Target="fonts/MontserratMedium-regular.fntdata"/><Relationship Id="rId44" Type="http://schemas.openxmlformats.org/officeDocument/2006/relationships/font" Target="fonts/MontserratMedium-boldItalic.fntdata"/><Relationship Id="rId43" Type="http://schemas.openxmlformats.org/officeDocument/2006/relationships/font" Target="fonts/MontserratMedium-italic.fntdata"/><Relationship Id="rId46" Type="http://schemas.openxmlformats.org/officeDocument/2006/relationships/font" Target="fonts/MontserratLight-bold.fntdata"/><Relationship Id="rId45" Type="http://schemas.openxmlformats.org/officeDocument/2006/relationships/font" Target="fonts/MontserratLigh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Light-boldItalic.fntdata"/><Relationship Id="rId47" Type="http://schemas.openxmlformats.org/officeDocument/2006/relationships/font" Target="fonts/MontserratLight-italic.fntdata"/><Relationship Id="rId49" Type="http://schemas.openxmlformats.org/officeDocument/2006/relationships/font" Target="fonts/RedHatTex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SemiBold-regular.fntdata"/><Relationship Id="rId30" Type="http://schemas.openxmlformats.org/officeDocument/2006/relationships/slide" Target="slides/slide25.xml"/><Relationship Id="rId33" Type="http://schemas.openxmlformats.org/officeDocument/2006/relationships/font" Target="fonts/MontserratSemiBold-italic.fntdata"/><Relationship Id="rId32" Type="http://schemas.openxmlformats.org/officeDocument/2006/relationships/font" Target="fonts/MontserratSemiBold-bold.fntdata"/><Relationship Id="rId35" Type="http://schemas.openxmlformats.org/officeDocument/2006/relationships/font" Target="fonts/Montserrat-regular.fntdata"/><Relationship Id="rId34" Type="http://schemas.openxmlformats.org/officeDocument/2006/relationships/font" Target="fonts/MontserratSemiBold-boldItalic.fntdata"/><Relationship Id="rId37" Type="http://schemas.openxmlformats.org/officeDocument/2006/relationships/font" Target="fonts/Montserrat-italic.fntdata"/><Relationship Id="rId36" Type="http://schemas.openxmlformats.org/officeDocument/2006/relationships/font" Target="fonts/Montserrat-bold.fntdata"/><Relationship Id="rId39" Type="http://schemas.openxmlformats.org/officeDocument/2006/relationships/font" Target="fonts/MontserratBlack-bold.fntdata"/><Relationship Id="rId38" Type="http://schemas.openxmlformats.org/officeDocument/2006/relationships/font" Target="fonts/Montserrat-boldItalic.fntdata"/><Relationship Id="rId62" Type="http://schemas.openxmlformats.org/officeDocument/2006/relationships/font" Target="fonts/OpenSansLight-bold.fntdata"/><Relationship Id="rId61" Type="http://schemas.openxmlformats.org/officeDocument/2006/relationships/font" Target="fonts/OpenSansLight-regular.fntdata"/><Relationship Id="rId20" Type="http://schemas.openxmlformats.org/officeDocument/2006/relationships/slide" Target="slides/slide15.xml"/><Relationship Id="rId64" Type="http://schemas.openxmlformats.org/officeDocument/2006/relationships/font" Target="fonts/OpenSansLight-boldItalic.fntdata"/><Relationship Id="rId63" Type="http://schemas.openxmlformats.org/officeDocument/2006/relationships/font" Target="fonts/OpenSansLight-italic.fntdata"/><Relationship Id="rId22" Type="http://schemas.openxmlformats.org/officeDocument/2006/relationships/slide" Target="slides/slide17.xml"/><Relationship Id="rId66" Type="http://schemas.openxmlformats.org/officeDocument/2006/relationships/font" Target="fonts/OpenSans-bold.fntdata"/><Relationship Id="rId21" Type="http://schemas.openxmlformats.org/officeDocument/2006/relationships/slide" Target="slides/slide16.xml"/><Relationship Id="rId65" Type="http://schemas.openxmlformats.org/officeDocument/2006/relationships/font" Target="fonts/OpenSans-regular.fntdata"/><Relationship Id="rId24" Type="http://schemas.openxmlformats.org/officeDocument/2006/relationships/slide" Target="slides/slide19.xml"/><Relationship Id="rId68" Type="http://schemas.openxmlformats.org/officeDocument/2006/relationships/font" Target="fonts/OpenSans-boldItalic.fntdata"/><Relationship Id="rId23" Type="http://schemas.openxmlformats.org/officeDocument/2006/relationships/slide" Target="slides/slide18.xml"/><Relationship Id="rId67" Type="http://schemas.openxmlformats.org/officeDocument/2006/relationships/font" Target="fonts/OpenSans-italic.fntdata"/><Relationship Id="rId60" Type="http://schemas.openxmlformats.org/officeDocument/2006/relationships/font" Target="fonts/RedHatTextSemiBold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edHatText-italic.fntdata"/><Relationship Id="rId50" Type="http://schemas.openxmlformats.org/officeDocument/2006/relationships/font" Target="fonts/RedHatText-bold.fntdata"/><Relationship Id="rId53" Type="http://schemas.openxmlformats.org/officeDocument/2006/relationships/font" Target="fonts/Barlow-regular.fntdata"/><Relationship Id="rId52" Type="http://schemas.openxmlformats.org/officeDocument/2006/relationships/font" Target="fonts/RedHatText-boldItalic.fntdata"/><Relationship Id="rId11" Type="http://schemas.openxmlformats.org/officeDocument/2006/relationships/slide" Target="slides/slide6.xml"/><Relationship Id="rId55" Type="http://schemas.openxmlformats.org/officeDocument/2006/relationships/font" Target="fonts/Barlow-italic.fntdata"/><Relationship Id="rId10" Type="http://schemas.openxmlformats.org/officeDocument/2006/relationships/slide" Target="slides/slide5.xml"/><Relationship Id="rId54" Type="http://schemas.openxmlformats.org/officeDocument/2006/relationships/font" Target="fonts/Barlow-bold.fntdata"/><Relationship Id="rId13" Type="http://schemas.openxmlformats.org/officeDocument/2006/relationships/slide" Target="slides/slide8.xml"/><Relationship Id="rId57" Type="http://schemas.openxmlformats.org/officeDocument/2006/relationships/font" Target="fonts/RedHatTextSemiBold-regular.fntdata"/><Relationship Id="rId12" Type="http://schemas.openxmlformats.org/officeDocument/2006/relationships/slide" Target="slides/slide7.xml"/><Relationship Id="rId56" Type="http://schemas.openxmlformats.org/officeDocument/2006/relationships/font" Target="fonts/Barlow-boldItalic.fntdata"/><Relationship Id="rId15" Type="http://schemas.openxmlformats.org/officeDocument/2006/relationships/slide" Target="slides/slide10.xml"/><Relationship Id="rId59" Type="http://schemas.openxmlformats.org/officeDocument/2006/relationships/font" Target="fonts/RedHatTextSemiBold-italic.fntdata"/><Relationship Id="rId14" Type="http://schemas.openxmlformats.org/officeDocument/2006/relationships/slide" Target="slides/slide9.xml"/><Relationship Id="rId58" Type="http://schemas.openxmlformats.org/officeDocument/2006/relationships/font" Target="fonts/RedHatTextSemiBold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d404890b01_0_410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d404890b01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3137c73a5_40_1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43137c73a5_4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4033277c83_0_86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4033277c83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43137c73a5_40_19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43137c73a5_4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43137c73a5_40_35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43137c73a5_4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43137c73a5_40_55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43137c73a5_4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4323d8b845_0_19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4323d8b84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40578eb575_0_0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40578eb5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42015c49c1_8_92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42015c49c1_8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42015c49c1_8_138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42015c49c1_8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2015c49c1_8_119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42015c49c1_8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4323d8b845_0_46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4323d8b84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3c85e8017a_1_26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3c85e8017a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404890b01_0_583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404890b01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3c85e8017a_1_104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3c85e8017a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2015c49c1_8_152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2015c49c1_8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4323d8b845_0_40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4323d8b84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3fdfda10d2_1_122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3fdfda10d2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42015c49c1_8_3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42015c49c1_8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3ff6ef4d76_0_0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3ff6ef4d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4323d8b845_0_74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4323d8b84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3fdfda10d2_1_5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3fdfda10d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4323d8b845_0_51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4323d8b84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4033277c83_0_65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4033277c8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4033277c83_0_50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4033277c8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35550" y="-52150"/>
            <a:ext cx="12257400" cy="6909300"/>
          </a:xfrm>
          <a:prstGeom prst="rect">
            <a:avLst/>
          </a:prstGeom>
          <a:gradFill>
            <a:gsLst>
              <a:gs pos="0">
                <a:srgbClr val="3C6EB4"/>
              </a:gs>
              <a:gs pos="100000">
                <a:srgbClr val="3C90B4"/>
              </a:gs>
            </a:gsLst>
            <a:lin ang="5400012" scaled="0"/>
          </a:gra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0550" lIns="110550" spcFirstLastPara="1" rIns="110550" wrap="square" tIns="110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773950" y="4814067"/>
            <a:ext cx="2707500" cy="13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73950" y="3395578"/>
            <a:ext cx="13029180" cy="6240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5266"/>
            <a:ext cx="12187759" cy="1807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" y="35702"/>
            <a:ext cx="12187759" cy="1807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91489" y="968299"/>
            <a:ext cx="2700120" cy="77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>
            <p:ph type="title"/>
          </p:nvPr>
        </p:nvSpPr>
        <p:spPr>
          <a:xfrm>
            <a:off x="4280256" y="2407700"/>
            <a:ext cx="7111200" cy="155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 SemiBold"/>
              <a:buNone/>
              <a:defRPr sz="5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Font typeface="Montserrat SemiBold"/>
              <a:buNone/>
              <a:defRPr sz="50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Font typeface="Montserrat SemiBold"/>
              <a:buNone/>
              <a:defRPr sz="50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Font typeface="Montserrat SemiBold"/>
              <a:buNone/>
              <a:defRPr sz="50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Font typeface="Montserrat SemiBold"/>
              <a:buNone/>
              <a:defRPr sz="50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Font typeface="Montserrat SemiBold"/>
              <a:buNone/>
              <a:defRPr sz="50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Font typeface="Montserrat SemiBold"/>
              <a:buNone/>
              <a:defRPr sz="50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Font typeface="Montserrat SemiBold"/>
              <a:buNone/>
              <a:defRPr sz="50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Font typeface="Montserrat SemiBold"/>
              <a:buNone/>
              <a:defRPr sz="50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body"/>
          </p:nvPr>
        </p:nvSpPr>
        <p:spPr>
          <a:xfrm>
            <a:off x="4279425" y="4816275"/>
            <a:ext cx="3475800" cy="112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⚬"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ts val="1400"/>
              <a:buFont typeface="Montserrat"/>
              <a:buChar char="■"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2" type="body"/>
          </p:nvPr>
        </p:nvSpPr>
        <p:spPr>
          <a:xfrm>
            <a:off x="7755225" y="4816275"/>
            <a:ext cx="3475800" cy="112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⚬"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ts val="1400"/>
              <a:buFont typeface="Montserrat"/>
              <a:buChar char="■"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3" type="subTitle"/>
          </p:nvPr>
        </p:nvSpPr>
        <p:spPr>
          <a:xfrm>
            <a:off x="4279425" y="4122025"/>
            <a:ext cx="7112100" cy="43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ts val="1800"/>
              <a:buFont typeface="Montserrat"/>
              <a:buNone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 slide">
  <p:cSld name="CUSTOM_1_2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/>
          <p:nvPr/>
        </p:nvSpPr>
        <p:spPr>
          <a:xfrm>
            <a:off x="6965" y="5971759"/>
            <a:ext cx="12188100" cy="885600"/>
          </a:xfrm>
          <a:prstGeom prst="rect">
            <a:avLst/>
          </a:prstGeom>
          <a:gradFill>
            <a:gsLst>
              <a:gs pos="0">
                <a:srgbClr val="3C6EB4"/>
              </a:gs>
              <a:gs pos="100000">
                <a:srgbClr val="3C90B4"/>
              </a:gs>
            </a:gsLst>
            <a:lin ang="5400012" scaled="0"/>
          </a:gra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0550" lIns="110550" spcFirstLastPara="1" rIns="110550" wrap="square" tIns="110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906884" y="3570603"/>
            <a:ext cx="13029180" cy="6240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845" y="6506413"/>
            <a:ext cx="114047" cy="91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08484" y="6185534"/>
            <a:ext cx="1662382" cy="47664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1"/>
          <p:cNvSpPr txBox="1"/>
          <p:nvPr>
            <p:ph type="title"/>
          </p:nvPr>
        </p:nvSpPr>
        <p:spPr>
          <a:xfrm>
            <a:off x="857775" y="569225"/>
            <a:ext cx="4931100" cy="76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Medium"/>
              <a:buNone/>
              <a:defRPr sz="22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Medium"/>
              <a:buNone/>
              <a:defRPr sz="22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Medium"/>
              <a:buNone/>
              <a:defRPr sz="22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Medium"/>
              <a:buNone/>
              <a:defRPr sz="22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Medium"/>
              <a:buNone/>
              <a:defRPr sz="22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Medium"/>
              <a:buNone/>
              <a:defRPr sz="22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Medium"/>
              <a:buNone/>
              <a:defRPr sz="22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Medium"/>
              <a:buNone/>
              <a:defRPr sz="22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Medium"/>
              <a:buNone/>
              <a:defRPr sz="22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97" name="Google Shape;97;p11"/>
          <p:cNvSpPr txBox="1"/>
          <p:nvPr>
            <p:ph idx="1" type="body"/>
          </p:nvPr>
        </p:nvSpPr>
        <p:spPr>
          <a:xfrm>
            <a:off x="857775" y="1923827"/>
            <a:ext cx="4931100" cy="3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■"/>
              <a:defRPr sz="12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04800" lvl="1" marL="914400" rtl="0">
              <a:lnSpc>
                <a:spcPct val="135000"/>
              </a:lnSpc>
              <a:spcBef>
                <a:spcPts val="2000"/>
              </a:spcBef>
              <a:spcAft>
                <a:spcPts val="0"/>
              </a:spcAft>
              <a:buSzPts val="1200"/>
              <a:buFont typeface="Montserrat Light"/>
              <a:buChar char="⚬"/>
              <a:defRPr sz="12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04800" lvl="2" marL="1371600" rtl="0">
              <a:lnSpc>
                <a:spcPct val="135000"/>
              </a:lnSpc>
              <a:spcBef>
                <a:spcPts val="2000"/>
              </a:spcBef>
              <a:spcAft>
                <a:spcPts val="0"/>
              </a:spcAft>
              <a:buSzPts val="1200"/>
              <a:buFont typeface="Montserrat Light"/>
              <a:buChar char="■"/>
              <a:defRPr sz="12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04800" lvl="3" marL="1828800" rtl="0">
              <a:lnSpc>
                <a:spcPct val="135000"/>
              </a:lnSpc>
              <a:spcBef>
                <a:spcPts val="2000"/>
              </a:spcBef>
              <a:spcAft>
                <a:spcPts val="0"/>
              </a:spcAft>
              <a:buSzPts val="1200"/>
              <a:buFont typeface="Montserrat Light"/>
              <a:buChar char="●"/>
              <a:defRPr sz="12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04800" lvl="4" marL="2286000" rtl="0">
              <a:lnSpc>
                <a:spcPct val="135000"/>
              </a:lnSpc>
              <a:spcBef>
                <a:spcPts val="2000"/>
              </a:spcBef>
              <a:spcAft>
                <a:spcPts val="0"/>
              </a:spcAft>
              <a:buSzPts val="1200"/>
              <a:buFont typeface="Montserrat Light"/>
              <a:buChar char="○"/>
              <a:defRPr sz="12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04800" lvl="5" marL="2743200" rtl="0">
              <a:lnSpc>
                <a:spcPct val="135000"/>
              </a:lnSpc>
              <a:spcBef>
                <a:spcPts val="2000"/>
              </a:spcBef>
              <a:spcAft>
                <a:spcPts val="0"/>
              </a:spcAft>
              <a:buSzPts val="1200"/>
              <a:buFont typeface="Montserrat Light"/>
              <a:buChar char="■"/>
              <a:defRPr sz="12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04800" lvl="6" marL="3200400" rtl="0">
              <a:lnSpc>
                <a:spcPct val="135000"/>
              </a:lnSpc>
              <a:spcBef>
                <a:spcPts val="2000"/>
              </a:spcBef>
              <a:spcAft>
                <a:spcPts val="0"/>
              </a:spcAft>
              <a:buSzPts val="1200"/>
              <a:buFont typeface="Montserrat Light"/>
              <a:buChar char="●"/>
              <a:defRPr sz="12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04800" lvl="7" marL="3657600" rtl="0">
              <a:lnSpc>
                <a:spcPct val="135000"/>
              </a:lnSpc>
              <a:spcBef>
                <a:spcPts val="2000"/>
              </a:spcBef>
              <a:spcAft>
                <a:spcPts val="0"/>
              </a:spcAft>
              <a:buSzPts val="1200"/>
              <a:buFont typeface="Montserrat Light"/>
              <a:buChar char="○"/>
              <a:defRPr sz="12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04800" lvl="8" marL="4114800" rtl="0">
              <a:lnSpc>
                <a:spcPct val="135000"/>
              </a:lnSpc>
              <a:spcBef>
                <a:spcPts val="2000"/>
              </a:spcBef>
              <a:spcAft>
                <a:spcPts val="2000"/>
              </a:spcAft>
              <a:buSzPts val="1200"/>
              <a:buFont typeface="Montserrat Light"/>
              <a:buChar char="■"/>
              <a:defRPr sz="12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98" name="Google Shape;98;p11"/>
          <p:cNvSpPr txBox="1"/>
          <p:nvPr>
            <p:ph idx="2" type="subTitle"/>
          </p:nvPr>
        </p:nvSpPr>
        <p:spPr>
          <a:xfrm>
            <a:off x="857775" y="1332721"/>
            <a:ext cx="4931100" cy="35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8pPr>
            <a:lvl9pPr lvl="8" rtl="0"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99" name="Google Shape;99;p11"/>
          <p:cNvSpPr txBox="1"/>
          <p:nvPr>
            <p:ph idx="3" type="body"/>
          </p:nvPr>
        </p:nvSpPr>
        <p:spPr>
          <a:xfrm>
            <a:off x="903975" y="6501625"/>
            <a:ext cx="1860600" cy="16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79400" lvl="0" marL="4572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■"/>
              <a:defRPr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79400" lvl="1" marL="9144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⚬"/>
              <a:defRPr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79400" lvl="2" marL="13716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■"/>
              <a:defRPr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79400" lvl="3" marL="18288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  <a:defRPr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79400" lvl="4" marL="22860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○"/>
              <a:defRPr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■"/>
              <a:defRPr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  <a:defRPr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○"/>
              <a:defRPr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rtl="0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ts val="800"/>
              <a:buFont typeface="Open Sans"/>
              <a:buChar char="■"/>
              <a:defRPr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ld statement slide (blue)">
  <p:cSld name="MAIN_POINT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2"/>
          <p:cNvSpPr txBox="1"/>
          <p:nvPr/>
        </p:nvSpPr>
        <p:spPr>
          <a:xfrm>
            <a:off x="-25" y="0"/>
            <a:ext cx="12189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12"/>
          <p:cNvSpPr txBox="1"/>
          <p:nvPr>
            <p:ph type="title"/>
          </p:nvPr>
        </p:nvSpPr>
        <p:spPr>
          <a:xfrm>
            <a:off x="653503" y="600200"/>
            <a:ext cx="8488200" cy="5454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000"/>
              <a:buNone/>
              <a:defRPr b="1" sz="7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000"/>
              <a:buFont typeface="Montserrat"/>
              <a:buNone/>
              <a:defRPr sz="70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000"/>
              <a:buFont typeface="Montserrat"/>
              <a:buNone/>
              <a:defRPr sz="70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000"/>
              <a:buFont typeface="Montserrat"/>
              <a:buNone/>
              <a:defRPr sz="70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000"/>
              <a:buFont typeface="Montserrat"/>
              <a:buNone/>
              <a:defRPr sz="70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000"/>
              <a:buFont typeface="Montserrat"/>
              <a:buNone/>
              <a:defRPr sz="70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000"/>
              <a:buFont typeface="Montserrat"/>
              <a:buNone/>
              <a:defRPr sz="70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000"/>
              <a:buFont typeface="Montserrat"/>
              <a:buNone/>
              <a:defRPr sz="70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000"/>
              <a:buFont typeface="Montserrat"/>
              <a:buNone/>
              <a:defRPr sz="70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03" name="Google Shape;103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55600" y="5823650"/>
            <a:ext cx="548775" cy="54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ld statement slide (orange)">
  <p:cSld name="MAIN_POINT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"/>
          <p:cNvSpPr txBox="1"/>
          <p:nvPr/>
        </p:nvSpPr>
        <p:spPr>
          <a:xfrm>
            <a:off x="-25" y="0"/>
            <a:ext cx="12189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" name="Google Shape;106;p13"/>
          <p:cNvSpPr txBox="1"/>
          <p:nvPr>
            <p:ph type="title"/>
          </p:nvPr>
        </p:nvSpPr>
        <p:spPr>
          <a:xfrm>
            <a:off x="653503" y="600200"/>
            <a:ext cx="8488200" cy="5454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000"/>
              <a:buNone/>
              <a:defRPr b="1" sz="7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000"/>
              <a:buNone/>
              <a:defRPr b="1" sz="7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000"/>
              <a:buNone/>
              <a:defRPr b="1" sz="7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000"/>
              <a:buNone/>
              <a:defRPr b="1" sz="7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000"/>
              <a:buNone/>
              <a:defRPr b="1" sz="7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000"/>
              <a:buNone/>
              <a:defRPr b="1" sz="7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000"/>
              <a:buNone/>
              <a:defRPr b="1" sz="7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000"/>
              <a:buNone/>
              <a:defRPr b="1" sz="7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000"/>
              <a:buNone/>
              <a:defRPr b="1" sz="7000">
                <a:solidFill>
                  <a:schemeClr val="accent6"/>
                </a:solidFill>
              </a:defRPr>
            </a:lvl9pPr>
          </a:lstStyle>
          <a:p/>
        </p:txBody>
      </p:sp>
      <p:pic>
        <p:nvPicPr>
          <p:cNvPr id="107" name="Google Shape;10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55600" y="5823650"/>
            <a:ext cx="548775" cy="54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ld statement slide (green)">
  <p:cSld name="MAIN_POINT_1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 txBox="1"/>
          <p:nvPr/>
        </p:nvSpPr>
        <p:spPr>
          <a:xfrm>
            <a:off x="-25" y="0"/>
            <a:ext cx="12189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" name="Google Shape;110;p14"/>
          <p:cNvSpPr txBox="1"/>
          <p:nvPr>
            <p:ph type="title"/>
          </p:nvPr>
        </p:nvSpPr>
        <p:spPr>
          <a:xfrm>
            <a:off x="653503" y="600200"/>
            <a:ext cx="8488200" cy="5454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000"/>
              <a:buNone/>
              <a:defRPr b="1" sz="7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000"/>
              <a:buNone/>
              <a:defRPr b="1" sz="7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000"/>
              <a:buNone/>
              <a:defRPr b="1" sz="7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000"/>
              <a:buNone/>
              <a:defRPr b="1" sz="7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000"/>
              <a:buNone/>
              <a:defRPr b="1" sz="7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000"/>
              <a:buNone/>
              <a:defRPr b="1" sz="7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000"/>
              <a:buNone/>
              <a:defRPr b="1" sz="7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000"/>
              <a:buNone/>
              <a:defRPr b="1" sz="7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000"/>
              <a:buNone/>
              <a:defRPr b="1" sz="7000">
                <a:solidFill>
                  <a:schemeClr val="accent6"/>
                </a:solidFill>
              </a:defRPr>
            </a:lvl9pPr>
          </a:lstStyle>
          <a:p/>
        </p:txBody>
      </p:sp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55600" y="5823650"/>
            <a:ext cx="548775" cy="54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ld statement slide (purple)">
  <p:cSld name="MAIN_POINT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/>
          <p:nvPr/>
        </p:nvSpPr>
        <p:spPr>
          <a:xfrm>
            <a:off x="-25" y="0"/>
            <a:ext cx="12189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" name="Google Shape;114;p15"/>
          <p:cNvSpPr txBox="1"/>
          <p:nvPr>
            <p:ph type="title"/>
          </p:nvPr>
        </p:nvSpPr>
        <p:spPr>
          <a:xfrm>
            <a:off x="653503" y="600200"/>
            <a:ext cx="8488200" cy="5454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000"/>
              <a:buNone/>
              <a:defRPr b="1" sz="7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000"/>
              <a:buNone/>
              <a:defRPr b="1" sz="7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000"/>
              <a:buNone/>
              <a:defRPr b="1" sz="7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000"/>
              <a:buNone/>
              <a:defRPr b="1" sz="7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000"/>
              <a:buNone/>
              <a:defRPr b="1" sz="7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000"/>
              <a:buNone/>
              <a:defRPr b="1" sz="7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000"/>
              <a:buNone/>
              <a:defRPr b="1" sz="7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000"/>
              <a:buNone/>
              <a:defRPr b="1" sz="7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000"/>
              <a:buNone/>
              <a:defRPr b="1" sz="7000">
                <a:solidFill>
                  <a:schemeClr val="accent6"/>
                </a:solidFill>
              </a:defRPr>
            </a:lvl9pPr>
          </a:lstStyle>
          <a:p/>
        </p:txBody>
      </p:sp>
      <p:pic>
        <p:nvPicPr>
          <p:cNvPr id="115" name="Google Shape;11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55600" y="5823650"/>
            <a:ext cx="548775" cy="54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CUSTOM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6965" y="5971759"/>
            <a:ext cx="12188100" cy="885600"/>
          </a:xfrm>
          <a:prstGeom prst="rect">
            <a:avLst/>
          </a:prstGeom>
          <a:gradFill>
            <a:gsLst>
              <a:gs pos="0">
                <a:srgbClr val="3C6EB4"/>
              </a:gs>
              <a:gs pos="100000">
                <a:srgbClr val="3C90B4"/>
              </a:gs>
            </a:gsLst>
            <a:lin ang="5400012" scaled="0"/>
          </a:gra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0550" lIns="110550" spcFirstLastPara="1" rIns="110550" wrap="square" tIns="110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906884" y="3570603"/>
            <a:ext cx="13029180" cy="6240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845" y="6506413"/>
            <a:ext cx="114047" cy="91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08484" y="6185534"/>
            <a:ext cx="1662382" cy="47664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/>
          <p:nvPr>
            <p:ph type="title"/>
          </p:nvPr>
        </p:nvSpPr>
        <p:spPr>
          <a:xfrm>
            <a:off x="857775" y="569225"/>
            <a:ext cx="9007800" cy="76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Medium"/>
              <a:buNone/>
              <a:defRPr sz="3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Medium"/>
              <a:buNone/>
              <a:defRPr sz="3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Medium"/>
              <a:buNone/>
              <a:defRPr sz="3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Medium"/>
              <a:buNone/>
              <a:defRPr sz="3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Medium"/>
              <a:buNone/>
              <a:defRPr sz="3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Medium"/>
              <a:buNone/>
              <a:defRPr sz="3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Medium"/>
              <a:buNone/>
              <a:defRPr sz="3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Medium"/>
              <a:buNone/>
              <a:defRPr sz="3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Medium"/>
              <a:buNone/>
              <a:defRPr sz="3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857775" y="1923832"/>
            <a:ext cx="9007800" cy="3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rtl="0">
              <a:lnSpc>
                <a:spcPct val="13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Montserrat Light"/>
              <a:buChar char="■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30200" lvl="1" marL="914400" rtl="0">
              <a:lnSpc>
                <a:spcPct val="13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Montserrat Light"/>
              <a:buChar char="⚬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30200" lvl="2" marL="1371600" rtl="0">
              <a:lnSpc>
                <a:spcPct val="13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Montserrat Light"/>
              <a:buChar char="■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30200" lvl="3" marL="1828800" rtl="0">
              <a:lnSpc>
                <a:spcPct val="13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Montserrat Light"/>
              <a:buChar char="●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30200" lvl="4" marL="2286000" rtl="0">
              <a:lnSpc>
                <a:spcPct val="13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Montserrat Light"/>
              <a:buChar char="○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30200" lvl="5" marL="2743200" rtl="0">
              <a:lnSpc>
                <a:spcPct val="13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Montserrat Light"/>
              <a:buChar char="■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30200" lvl="6" marL="3200400" rtl="0">
              <a:lnSpc>
                <a:spcPct val="13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Montserrat Light"/>
              <a:buChar char="●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30200" lvl="7" marL="3657600" rtl="0">
              <a:lnSpc>
                <a:spcPct val="13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Montserrat Light"/>
              <a:buChar char="○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30200" lvl="8" marL="4114800" rtl="0">
              <a:lnSpc>
                <a:spcPct val="13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Montserrat Light"/>
              <a:buChar char="■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2" type="subTitle"/>
          </p:nvPr>
        </p:nvSpPr>
        <p:spPr>
          <a:xfrm>
            <a:off x="857775" y="1332724"/>
            <a:ext cx="9007800" cy="35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3" type="body"/>
          </p:nvPr>
        </p:nvSpPr>
        <p:spPr>
          <a:xfrm>
            <a:off x="903975" y="6501625"/>
            <a:ext cx="1860600" cy="16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79400" lvl="0" marL="45720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■"/>
              <a:defRPr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79400" lvl="1" marL="91440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⚬"/>
              <a:defRPr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79400" lvl="2" marL="137160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■"/>
              <a:defRPr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79400" lvl="3" marL="182880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  <a:defRPr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79400" lvl="4" marL="228600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○"/>
              <a:defRPr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■"/>
              <a:defRPr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  <a:defRPr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○"/>
              <a:defRPr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ts val="800"/>
              <a:buFont typeface="Open Sans"/>
              <a:buChar char="■"/>
              <a:defRPr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 (two columns)">
  <p:cSld name="CUSTOM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6965" y="5971759"/>
            <a:ext cx="12188100" cy="885600"/>
          </a:xfrm>
          <a:prstGeom prst="rect">
            <a:avLst/>
          </a:prstGeom>
          <a:gradFill>
            <a:gsLst>
              <a:gs pos="0">
                <a:srgbClr val="3C6EB4"/>
              </a:gs>
              <a:gs pos="100000">
                <a:srgbClr val="3C90B4"/>
              </a:gs>
            </a:gsLst>
            <a:lin ang="5400012" scaled="0"/>
          </a:gra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0550" lIns="110550" spcFirstLastPara="1" rIns="110550" wrap="square" tIns="110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906884" y="3570603"/>
            <a:ext cx="13029180" cy="6240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845" y="6506413"/>
            <a:ext cx="114047" cy="91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08484" y="6185534"/>
            <a:ext cx="1662382" cy="476646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 txBox="1"/>
          <p:nvPr>
            <p:ph type="title"/>
          </p:nvPr>
        </p:nvSpPr>
        <p:spPr>
          <a:xfrm>
            <a:off x="857775" y="569225"/>
            <a:ext cx="10055400" cy="76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Medium"/>
              <a:buNone/>
              <a:defRPr sz="3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Medium"/>
              <a:buNone/>
              <a:defRPr sz="3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Medium"/>
              <a:buNone/>
              <a:defRPr sz="3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Medium"/>
              <a:buNone/>
              <a:defRPr sz="3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Medium"/>
              <a:buNone/>
              <a:defRPr sz="3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Medium"/>
              <a:buNone/>
              <a:defRPr sz="3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Medium"/>
              <a:buNone/>
              <a:defRPr sz="3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Medium"/>
              <a:buNone/>
              <a:defRPr sz="3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Medium"/>
              <a:buNone/>
              <a:defRPr sz="3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" type="body"/>
          </p:nvPr>
        </p:nvSpPr>
        <p:spPr>
          <a:xfrm>
            <a:off x="857775" y="2187995"/>
            <a:ext cx="4687800" cy="3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ontserrat Light"/>
              <a:buChar char="■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30200" lvl="1" marL="9144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ontserrat Light"/>
              <a:buChar char="⚬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30200" lvl="2" marL="13716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ontserrat Light"/>
              <a:buChar char="■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30200" lvl="3" marL="18288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ontserrat Light"/>
              <a:buChar char="●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30200" lvl="4" marL="22860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ontserrat Light"/>
              <a:buChar char="○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30200" lvl="5" marL="27432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ontserrat Light"/>
              <a:buChar char="■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30200" lvl="6" marL="32004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ontserrat Light"/>
              <a:buChar char="●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30200" lvl="7" marL="36576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ontserrat Light"/>
              <a:buChar char="○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30200" lvl="8" marL="4114800" rtl="0">
              <a:lnSpc>
                <a:spcPct val="135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Montserrat Light"/>
              <a:buChar char="■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2" type="subTitle"/>
          </p:nvPr>
        </p:nvSpPr>
        <p:spPr>
          <a:xfrm>
            <a:off x="857775" y="1596888"/>
            <a:ext cx="4687800" cy="35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SzPts val="16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3" type="body"/>
          </p:nvPr>
        </p:nvSpPr>
        <p:spPr>
          <a:xfrm>
            <a:off x="6225375" y="2187983"/>
            <a:ext cx="4687800" cy="3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ontserrat Light"/>
              <a:buChar char="■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30200" lvl="1" marL="9144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ontserrat Light"/>
              <a:buChar char="⚬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30200" lvl="2" marL="13716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ontserrat Light"/>
              <a:buChar char="■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30200" lvl="3" marL="18288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ontserrat Light"/>
              <a:buChar char="●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30200" lvl="4" marL="22860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ontserrat Light"/>
              <a:buChar char="○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30200" lvl="5" marL="27432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ontserrat Light"/>
              <a:buChar char="■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30200" lvl="6" marL="32004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ontserrat Light"/>
              <a:buChar char="●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30200" lvl="7" marL="36576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ontserrat Light"/>
              <a:buChar char="○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30200" lvl="8" marL="4114800" rtl="0">
              <a:lnSpc>
                <a:spcPct val="135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Montserrat Light"/>
              <a:buChar char="■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4" type="subTitle"/>
          </p:nvPr>
        </p:nvSpPr>
        <p:spPr>
          <a:xfrm>
            <a:off x="6225375" y="1596875"/>
            <a:ext cx="4687800" cy="35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SzPts val="16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idx="5" type="body"/>
          </p:nvPr>
        </p:nvSpPr>
        <p:spPr>
          <a:xfrm>
            <a:off x="903975" y="6501625"/>
            <a:ext cx="1860600" cy="16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79400" lvl="0" marL="4572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■"/>
              <a:defRPr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79400" lvl="1" marL="9144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⚬"/>
              <a:defRPr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79400" lvl="2" marL="13716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■"/>
              <a:defRPr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79400" lvl="3" marL="18288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  <a:defRPr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79400" lvl="4" marL="22860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○"/>
              <a:defRPr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■"/>
              <a:defRPr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  <a:defRPr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○"/>
              <a:defRPr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rtl="0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ts val="800"/>
              <a:buFont typeface="Open Sans"/>
              <a:buChar char="■"/>
              <a:defRPr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 (three columns)">
  <p:cSld name="CUSTOM_1_1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6965" y="5971759"/>
            <a:ext cx="12188100" cy="885600"/>
          </a:xfrm>
          <a:prstGeom prst="rect">
            <a:avLst/>
          </a:prstGeom>
          <a:gradFill>
            <a:gsLst>
              <a:gs pos="0">
                <a:srgbClr val="3C6EB4"/>
              </a:gs>
              <a:gs pos="100000">
                <a:srgbClr val="3C90B4"/>
              </a:gs>
            </a:gsLst>
            <a:lin ang="5400012" scaled="0"/>
          </a:gra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0550" lIns="110550" spcFirstLastPara="1" rIns="110550" wrap="square" tIns="110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" name="Google Shape;4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906884" y="3570603"/>
            <a:ext cx="13029180" cy="6240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845" y="6506413"/>
            <a:ext cx="114047" cy="91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08484" y="6185534"/>
            <a:ext cx="1662382" cy="476646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"/>
          <p:cNvSpPr txBox="1"/>
          <p:nvPr>
            <p:ph type="title"/>
          </p:nvPr>
        </p:nvSpPr>
        <p:spPr>
          <a:xfrm>
            <a:off x="857775" y="569225"/>
            <a:ext cx="10813800" cy="76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Medium"/>
              <a:buNone/>
              <a:defRPr sz="3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Medium"/>
              <a:buNone/>
              <a:defRPr sz="3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Medium"/>
              <a:buNone/>
              <a:defRPr sz="3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Medium"/>
              <a:buNone/>
              <a:defRPr sz="3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Medium"/>
              <a:buNone/>
              <a:defRPr sz="3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Medium"/>
              <a:buNone/>
              <a:defRPr sz="3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Medium"/>
              <a:buNone/>
              <a:defRPr sz="3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Medium"/>
              <a:buNone/>
              <a:defRPr sz="3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Medium"/>
              <a:buNone/>
              <a:defRPr sz="3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1" type="body"/>
          </p:nvPr>
        </p:nvSpPr>
        <p:spPr>
          <a:xfrm>
            <a:off x="857775" y="2187996"/>
            <a:ext cx="3286800" cy="3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ontserrat Light"/>
              <a:buChar char="■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30200" lvl="1" marL="9144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ontserrat Light"/>
              <a:buChar char="⚬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30200" lvl="2" marL="13716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ontserrat Light"/>
              <a:buChar char="■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30200" lvl="3" marL="18288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ontserrat Light"/>
              <a:buChar char="●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30200" lvl="4" marL="22860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ontserrat Light"/>
              <a:buChar char="○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30200" lvl="5" marL="27432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ontserrat Light"/>
              <a:buChar char="■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30200" lvl="6" marL="32004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ontserrat Light"/>
              <a:buChar char="●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30200" lvl="7" marL="36576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ontserrat Light"/>
              <a:buChar char="○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30200" lvl="8" marL="4114800" rtl="0">
              <a:lnSpc>
                <a:spcPct val="135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Montserrat Light"/>
              <a:buChar char="■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2" type="subTitle"/>
          </p:nvPr>
        </p:nvSpPr>
        <p:spPr>
          <a:xfrm>
            <a:off x="857775" y="1596888"/>
            <a:ext cx="3286800" cy="35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SzPts val="16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3" type="body"/>
          </p:nvPr>
        </p:nvSpPr>
        <p:spPr>
          <a:xfrm>
            <a:off x="4621324" y="2187983"/>
            <a:ext cx="3286800" cy="3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ontserrat Light"/>
              <a:buChar char="■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30200" lvl="1" marL="9144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ontserrat Light"/>
              <a:buChar char="⚬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30200" lvl="2" marL="13716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ontserrat Light"/>
              <a:buChar char="■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30200" lvl="3" marL="18288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ontserrat Light"/>
              <a:buChar char="●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30200" lvl="4" marL="22860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ontserrat Light"/>
              <a:buChar char="○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30200" lvl="5" marL="27432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ontserrat Light"/>
              <a:buChar char="■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30200" lvl="6" marL="32004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ontserrat Light"/>
              <a:buChar char="●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30200" lvl="7" marL="36576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ontserrat Light"/>
              <a:buChar char="○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30200" lvl="8" marL="4114800" rtl="0">
              <a:lnSpc>
                <a:spcPct val="135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Montserrat Light"/>
              <a:buChar char="■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4" type="subTitle"/>
          </p:nvPr>
        </p:nvSpPr>
        <p:spPr>
          <a:xfrm>
            <a:off x="4621324" y="1596875"/>
            <a:ext cx="3286800" cy="35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SzPts val="16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49" name="Google Shape;49;p5"/>
          <p:cNvSpPr txBox="1"/>
          <p:nvPr>
            <p:ph idx="5" type="body"/>
          </p:nvPr>
        </p:nvSpPr>
        <p:spPr>
          <a:xfrm>
            <a:off x="903975" y="6501625"/>
            <a:ext cx="1860600" cy="16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79400" lvl="0" marL="4572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■"/>
              <a:defRPr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79400" lvl="1" marL="9144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⚬"/>
              <a:defRPr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79400" lvl="2" marL="13716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■"/>
              <a:defRPr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79400" lvl="3" marL="18288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  <a:defRPr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79400" lvl="4" marL="22860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○"/>
              <a:defRPr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■"/>
              <a:defRPr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  <a:defRPr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○"/>
              <a:defRPr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rtl="0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ts val="800"/>
              <a:buFont typeface="Open Sans"/>
              <a:buChar char="■"/>
              <a:defRPr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6" type="body"/>
          </p:nvPr>
        </p:nvSpPr>
        <p:spPr>
          <a:xfrm>
            <a:off x="8384874" y="2187996"/>
            <a:ext cx="3286800" cy="3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ontserrat Light"/>
              <a:buChar char="■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30200" lvl="1" marL="9144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ontserrat Light"/>
              <a:buChar char="⚬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30200" lvl="2" marL="13716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ontserrat Light"/>
              <a:buChar char="■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30200" lvl="3" marL="18288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ontserrat Light"/>
              <a:buChar char="●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30200" lvl="4" marL="22860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ontserrat Light"/>
              <a:buChar char="○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30200" lvl="5" marL="27432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ontserrat Light"/>
              <a:buChar char="■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30200" lvl="6" marL="32004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ontserrat Light"/>
              <a:buChar char="●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30200" lvl="7" marL="36576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ontserrat Light"/>
              <a:buChar char="○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30200" lvl="8" marL="4114800" rtl="0">
              <a:lnSpc>
                <a:spcPct val="135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Montserrat Light"/>
              <a:buChar char="■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7" type="subTitle"/>
          </p:nvPr>
        </p:nvSpPr>
        <p:spPr>
          <a:xfrm>
            <a:off x="8384874" y="1596888"/>
            <a:ext cx="3286800" cy="35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SzPts val="16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 slide">
  <p:cSld name="ONE_COLUM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/>
          <p:nvPr/>
        </p:nvSpPr>
        <p:spPr>
          <a:xfrm>
            <a:off x="10614176" y="0"/>
            <a:ext cx="1574100" cy="6856500"/>
          </a:xfrm>
          <a:prstGeom prst="rect">
            <a:avLst/>
          </a:prstGeom>
          <a:gradFill>
            <a:gsLst>
              <a:gs pos="0">
                <a:srgbClr val="3C6EB4"/>
              </a:gs>
              <a:gs pos="100000">
                <a:srgbClr val="3C90B4"/>
              </a:gs>
            </a:gsLst>
            <a:lin ang="5400012" scaled="0"/>
          </a:gra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0550" lIns="110550" spcFirstLastPara="1" rIns="110550" wrap="square" tIns="110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" name="Google Shape;5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86250" y="3289344"/>
            <a:ext cx="13029180" cy="6240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340" y="579064"/>
            <a:ext cx="891044" cy="89104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6"/>
          <p:cNvSpPr txBox="1"/>
          <p:nvPr>
            <p:ph idx="1" type="body"/>
          </p:nvPr>
        </p:nvSpPr>
        <p:spPr>
          <a:xfrm>
            <a:off x="838100" y="1827400"/>
            <a:ext cx="8079300" cy="418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>
              <a:lnSpc>
                <a:spcPct val="125000"/>
              </a:lnSpc>
              <a:spcBef>
                <a:spcPts val="2000"/>
              </a:spcBef>
              <a:spcAft>
                <a:spcPts val="0"/>
              </a:spcAft>
              <a:buSzPts val="1800"/>
              <a:buFont typeface="Montserrat Light"/>
              <a:buChar char="■"/>
              <a:defRPr sz="18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42900" lvl="1" marL="914400" rtl="0">
              <a:lnSpc>
                <a:spcPct val="125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Light"/>
              <a:buChar char="⚬"/>
              <a:defRPr sz="18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42900" lvl="2" marL="1371600" rtl="0">
              <a:lnSpc>
                <a:spcPct val="125000"/>
              </a:lnSpc>
              <a:spcBef>
                <a:spcPts val="2000"/>
              </a:spcBef>
              <a:spcAft>
                <a:spcPts val="0"/>
              </a:spcAft>
              <a:buSzPts val="1800"/>
              <a:buFont typeface="Montserrat Light"/>
              <a:buChar char="■"/>
              <a:defRPr sz="18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42900" lvl="3" marL="1828800" rtl="0">
              <a:lnSpc>
                <a:spcPct val="125000"/>
              </a:lnSpc>
              <a:spcBef>
                <a:spcPts val="2000"/>
              </a:spcBef>
              <a:spcAft>
                <a:spcPts val="0"/>
              </a:spcAft>
              <a:buSzPts val="1800"/>
              <a:buFont typeface="Montserrat Light"/>
              <a:buChar char="●"/>
              <a:defRPr sz="18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42900" lvl="4" marL="2286000" rtl="0">
              <a:lnSpc>
                <a:spcPct val="125000"/>
              </a:lnSpc>
              <a:spcBef>
                <a:spcPts val="2000"/>
              </a:spcBef>
              <a:spcAft>
                <a:spcPts val="0"/>
              </a:spcAft>
              <a:buSzPts val="1800"/>
              <a:buFont typeface="Montserrat Light"/>
              <a:buChar char="○"/>
              <a:defRPr sz="18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42900" lvl="5" marL="2743200" rtl="0">
              <a:lnSpc>
                <a:spcPct val="125000"/>
              </a:lnSpc>
              <a:spcBef>
                <a:spcPts val="2000"/>
              </a:spcBef>
              <a:spcAft>
                <a:spcPts val="0"/>
              </a:spcAft>
              <a:buSzPts val="1800"/>
              <a:buFont typeface="Montserrat Light"/>
              <a:buChar char="■"/>
              <a:defRPr sz="18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42900" lvl="6" marL="3200400" rtl="0">
              <a:lnSpc>
                <a:spcPct val="125000"/>
              </a:lnSpc>
              <a:spcBef>
                <a:spcPts val="2000"/>
              </a:spcBef>
              <a:spcAft>
                <a:spcPts val="0"/>
              </a:spcAft>
              <a:buSzPts val="1800"/>
              <a:buFont typeface="Montserrat Light"/>
              <a:buChar char="●"/>
              <a:defRPr sz="18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42900" lvl="7" marL="3657600" rtl="0">
              <a:lnSpc>
                <a:spcPct val="125000"/>
              </a:lnSpc>
              <a:spcBef>
                <a:spcPts val="2000"/>
              </a:spcBef>
              <a:spcAft>
                <a:spcPts val="0"/>
              </a:spcAft>
              <a:buSzPts val="1800"/>
              <a:buFont typeface="Montserrat Light"/>
              <a:buChar char="○"/>
              <a:defRPr sz="18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42900" lvl="8" marL="4114800" rtl="0">
              <a:lnSpc>
                <a:spcPct val="125000"/>
              </a:lnSpc>
              <a:spcBef>
                <a:spcPts val="2000"/>
              </a:spcBef>
              <a:spcAft>
                <a:spcPts val="2000"/>
              </a:spcAft>
              <a:buSzPts val="1800"/>
              <a:buFont typeface="Montserrat Light"/>
              <a:buChar char="■"/>
              <a:defRPr sz="18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type="title"/>
          </p:nvPr>
        </p:nvSpPr>
        <p:spPr>
          <a:xfrm>
            <a:off x="857775" y="569225"/>
            <a:ext cx="8079300" cy="76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Medium"/>
              <a:buNone/>
              <a:defRPr sz="3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Medium"/>
              <a:buNone/>
              <a:defRPr sz="3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Medium"/>
              <a:buNone/>
              <a:defRPr sz="3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Medium"/>
              <a:buNone/>
              <a:defRPr sz="3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Medium"/>
              <a:buNone/>
              <a:defRPr sz="3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Medium"/>
              <a:buNone/>
              <a:defRPr sz="3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Medium"/>
              <a:buNone/>
              <a:defRPr sz="3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Medium"/>
              <a:buNone/>
              <a:defRPr sz="3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Medium"/>
              <a:buNone/>
              <a:defRPr sz="3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58" name="Google Shape;58;p6"/>
          <p:cNvSpPr txBox="1"/>
          <p:nvPr>
            <p:ph idx="2" type="subTitle"/>
          </p:nvPr>
        </p:nvSpPr>
        <p:spPr>
          <a:xfrm>
            <a:off x="857775" y="1332725"/>
            <a:ext cx="8079300" cy="35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 slide">
  <p:cSld name="CUSTOM_1_1_2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/>
          <p:nvPr/>
        </p:nvSpPr>
        <p:spPr>
          <a:xfrm>
            <a:off x="6965" y="5971759"/>
            <a:ext cx="12188100" cy="885600"/>
          </a:xfrm>
          <a:prstGeom prst="rect">
            <a:avLst/>
          </a:prstGeom>
          <a:gradFill>
            <a:gsLst>
              <a:gs pos="0">
                <a:srgbClr val="3C6EB4"/>
              </a:gs>
              <a:gs pos="100000">
                <a:srgbClr val="3C90B4"/>
              </a:gs>
            </a:gsLst>
            <a:lin ang="5400012" scaled="0"/>
          </a:gra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0550" lIns="110550" spcFirstLastPara="1" rIns="110550" wrap="square" tIns="110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906884" y="3570603"/>
            <a:ext cx="13029180" cy="6240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845" y="6506413"/>
            <a:ext cx="114047" cy="91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08484" y="6185534"/>
            <a:ext cx="1662382" cy="47664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7"/>
          <p:cNvSpPr txBox="1"/>
          <p:nvPr>
            <p:ph type="title"/>
          </p:nvPr>
        </p:nvSpPr>
        <p:spPr>
          <a:xfrm>
            <a:off x="857775" y="569225"/>
            <a:ext cx="10055400" cy="76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Medium"/>
              <a:buNone/>
              <a:defRPr sz="3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Medium"/>
              <a:buNone/>
              <a:defRPr sz="3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Medium"/>
              <a:buNone/>
              <a:defRPr sz="3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Medium"/>
              <a:buNone/>
              <a:defRPr sz="3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Medium"/>
              <a:buNone/>
              <a:defRPr sz="3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Medium"/>
              <a:buNone/>
              <a:defRPr sz="3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Medium"/>
              <a:buNone/>
              <a:defRPr sz="3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Medium"/>
              <a:buNone/>
              <a:defRPr sz="3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Medium"/>
              <a:buNone/>
              <a:defRPr sz="3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65" name="Google Shape;65;p7"/>
          <p:cNvSpPr txBox="1"/>
          <p:nvPr>
            <p:ph idx="1" type="body"/>
          </p:nvPr>
        </p:nvSpPr>
        <p:spPr>
          <a:xfrm>
            <a:off x="857775" y="2547321"/>
            <a:ext cx="4687800" cy="316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rtl="0" algn="ctr">
              <a:lnSpc>
                <a:spcPct val="13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Montserrat Light"/>
              <a:buChar char="■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30200" lvl="1" marL="914400" rtl="0" algn="ctr">
              <a:lnSpc>
                <a:spcPct val="13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Montserrat Light"/>
              <a:buChar char="⚬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30200" lvl="2" marL="1371600" rtl="0" algn="ctr">
              <a:lnSpc>
                <a:spcPct val="13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Montserrat Light"/>
              <a:buChar char="■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30200" lvl="3" marL="1828800" rtl="0" algn="ctr">
              <a:lnSpc>
                <a:spcPct val="13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Montserrat Light"/>
              <a:buChar char="●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30200" lvl="4" marL="2286000" rtl="0" algn="ctr">
              <a:lnSpc>
                <a:spcPct val="13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Montserrat Light"/>
              <a:buChar char="○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30200" lvl="5" marL="2743200" rtl="0" algn="ctr">
              <a:lnSpc>
                <a:spcPct val="13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Montserrat Light"/>
              <a:buChar char="■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30200" lvl="6" marL="3200400" rtl="0" algn="ctr">
              <a:lnSpc>
                <a:spcPct val="13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Montserrat Light"/>
              <a:buChar char="●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30200" lvl="7" marL="3657600" rtl="0" algn="ctr">
              <a:lnSpc>
                <a:spcPct val="13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Montserrat Light"/>
              <a:buChar char="○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30200" lvl="8" marL="4114800" rtl="0" algn="ctr">
              <a:lnSpc>
                <a:spcPct val="13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Montserrat Light"/>
              <a:buChar char="■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66" name="Google Shape;66;p7"/>
          <p:cNvSpPr txBox="1"/>
          <p:nvPr>
            <p:ph idx="2" type="subTitle"/>
          </p:nvPr>
        </p:nvSpPr>
        <p:spPr>
          <a:xfrm>
            <a:off x="857775" y="2016561"/>
            <a:ext cx="4687800" cy="31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SzPts val="16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67" name="Google Shape;67;p7"/>
          <p:cNvSpPr txBox="1"/>
          <p:nvPr>
            <p:ph idx="3" type="body"/>
          </p:nvPr>
        </p:nvSpPr>
        <p:spPr>
          <a:xfrm>
            <a:off x="6225375" y="2547310"/>
            <a:ext cx="4687800" cy="316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rtl="0" algn="ctr">
              <a:lnSpc>
                <a:spcPct val="13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Montserrat Light"/>
              <a:buChar char="■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30200" lvl="1" marL="914400" rtl="0" algn="ctr">
              <a:lnSpc>
                <a:spcPct val="13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Montserrat Light"/>
              <a:buChar char="⚬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30200" lvl="2" marL="1371600" rtl="0" algn="ctr">
              <a:lnSpc>
                <a:spcPct val="13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Montserrat Light"/>
              <a:buChar char="■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30200" lvl="3" marL="1828800" rtl="0" algn="ctr">
              <a:lnSpc>
                <a:spcPct val="13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Montserrat Light"/>
              <a:buChar char="●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30200" lvl="4" marL="2286000" rtl="0" algn="ctr">
              <a:lnSpc>
                <a:spcPct val="13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Montserrat Light"/>
              <a:buChar char="○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30200" lvl="5" marL="2743200" rtl="0" algn="ctr">
              <a:lnSpc>
                <a:spcPct val="13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Montserrat Light"/>
              <a:buChar char="■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30200" lvl="6" marL="3200400" rtl="0" algn="ctr">
              <a:lnSpc>
                <a:spcPct val="13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Montserrat Light"/>
              <a:buChar char="●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30200" lvl="7" marL="3657600" rtl="0" algn="ctr">
              <a:lnSpc>
                <a:spcPct val="13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Montserrat Light"/>
              <a:buChar char="○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30200" lvl="8" marL="4114800" rtl="0" algn="ctr">
              <a:lnSpc>
                <a:spcPct val="13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Montserrat Light"/>
              <a:buChar char="■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68" name="Google Shape;68;p7"/>
          <p:cNvSpPr txBox="1"/>
          <p:nvPr>
            <p:ph idx="4" type="subTitle"/>
          </p:nvPr>
        </p:nvSpPr>
        <p:spPr>
          <a:xfrm>
            <a:off x="6225375" y="2016550"/>
            <a:ext cx="4687800" cy="31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SzPts val="1600"/>
              <a:buFont typeface="Montserrat SemiBold"/>
              <a:buNone/>
              <a:defRPr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69" name="Google Shape;69;p7"/>
          <p:cNvSpPr txBox="1"/>
          <p:nvPr>
            <p:ph idx="5" type="body"/>
          </p:nvPr>
        </p:nvSpPr>
        <p:spPr>
          <a:xfrm>
            <a:off x="903975" y="6501625"/>
            <a:ext cx="1860600" cy="16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79400" lvl="0" marL="4572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■"/>
              <a:defRPr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79400" lvl="1" marL="9144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⚬"/>
              <a:defRPr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79400" lvl="2" marL="13716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■"/>
              <a:defRPr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79400" lvl="3" marL="18288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  <a:defRPr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79400" lvl="4" marL="22860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○"/>
              <a:defRPr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■"/>
              <a:defRPr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  <a:defRPr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○"/>
              <a:defRPr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rtl="0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ts val="800"/>
              <a:buFont typeface="Open Sans"/>
              <a:buChar char="■"/>
              <a:defRPr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70" name="Google Shape;70;p7"/>
          <p:cNvCxnSpPr/>
          <p:nvPr/>
        </p:nvCxnSpPr>
        <p:spPr>
          <a:xfrm>
            <a:off x="5893175" y="2096800"/>
            <a:ext cx="0" cy="33093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(branded)">
  <p:cSld name="MAIN_POIN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/>
          <p:nvPr/>
        </p:nvSpPr>
        <p:spPr>
          <a:xfrm>
            <a:off x="-9576" y="871"/>
            <a:ext cx="12188100" cy="6856500"/>
          </a:xfrm>
          <a:prstGeom prst="rect">
            <a:avLst/>
          </a:prstGeom>
          <a:gradFill>
            <a:gsLst>
              <a:gs pos="0">
                <a:srgbClr val="3C6EB4"/>
              </a:gs>
              <a:gs pos="100000">
                <a:srgbClr val="3C90B4"/>
              </a:gs>
            </a:gsLst>
            <a:lin ang="5400012" scaled="0"/>
          </a:gra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0550" lIns="110550" spcFirstLastPara="1" rIns="110550" wrap="square" tIns="110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73950" y="3396013"/>
            <a:ext cx="13029180" cy="6240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1" y="35702"/>
            <a:ext cx="12187759" cy="180777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8"/>
          <p:cNvSpPr txBox="1"/>
          <p:nvPr>
            <p:ph type="title"/>
          </p:nvPr>
        </p:nvSpPr>
        <p:spPr>
          <a:xfrm>
            <a:off x="3833350" y="2164050"/>
            <a:ext cx="7246500" cy="180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 SemiBold"/>
              <a:buNone/>
              <a:defRPr sz="4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ation slide">
  <p:cSld name="MAIN_POINT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-9576" y="871"/>
            <a:ext cx="12188100" cy="6856500"/>
          </a:xfrm>
          <a:prstGeom prst="rect">
            <a:avLst/>
          </a:prstGeom>
          <a:gradFill>
            <a:gsLst>
              <a:gs pos="0">
                <a:srgbClr val="3C6EB4"/>
              </a:gs>
              <a:gs pos="100000">
                <a:srgbClr val="3C90B4"/>
              </a:gs>
            </a:gsLst>
            <a:lin ang="5400012" scaled="0"/>
          </a:gra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0550" lIns="110550" spcFirstLastPara="1" rIns="110550" wrap="square" tIns="110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73950" y="3396013"/>
            <a:ext cx="13029180" cy="6240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1" y="35702"/>
            <a:ext cx="12187759" cy="180777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9"/>
          <p:cNvSpPr txBox="1"/>
          <p:nvPr>
            <p:ph type="title"/>
          </p:nvPr>
        </p:nvSpPr>
        <p:spPr>
          <a:xfrm>
            <a:off x="2520700" y="2164050"/>
            <a:ext cx="6214800" cy="180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SemiBold"/>
              <a:buNone/>
              <a:defRPr sz="2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81" name="Google Shape;81;p9"/>
          <p:cNvCxnSpPr/>
          <p:nvPr/>
        </p:nvCxnSpPr>
        <p:spPr>
          <a:xfrm>
            <a:off x="9135300" y="2433775"/>
            <a:ext cx="0" cy="1173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9439525" y="2685825"/>
            <a:ext cx="2268600" cy="599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304800" lvl="0" marL="45720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⚬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9"/>
          <p:cNvSpPr txBox="1"/>
          <p:nvPr>
            <p:ph idx="2" type="body"/>
          </p:nvPr>
        </p:nvSpPr>
        <p:spPr>
          <a:xfrm>
            <a:off x="817050" y="6440800"/>
            <a:ext cx="4545900" cy="23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79400" lvl="0" marL="4572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■"/>
              <a:defRPr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79400" lvl="1" marL="9144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⚬"/>
              <a:defRPr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79400" lvl="2" marL="13716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■"/>
              <a:defRPr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79400" lvl="3" marL="18288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  <a:defRPr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79400" lvl="4" marL="22860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○"/>
              <a:defRPr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■"/>
              <a:defRPr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  <a:defRPr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○"/>
              <a:defRPr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rtl="0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ts val="800"/>
              <a:buFont typeface="Open Sans"/>
              <a:buChar char="■"/>
              <a:defRPr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tended quotation slide">
  <p:cSld name="ONE_COLUMN_TEXT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/>
          <p:nvPr/>
        </p:nvSpPr>
        <p:spPr>
          <a:xfrm>
            <a:off x="10614176" y="0"/>
            <a:ext cx="1574100" cy="6856500"/>
          </a:xfrm>
          <a:prstGeom prst="rect">
            <a:avLst/>
          </a:prstGeom>
          <a:gradFill>
            <a:gsLst>
              <a:gs pos="0">
                <a:srgbClr val="3C6EB4"/>
              </a:gs>
              <a:gs pos="100000">
                <a:srgbClr val="3C90B4"/>
              </a:gs>
            </a:gsLst>
            <a:lin ang="5400012" scaled="0"/>
          </a:gra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0550" lIns="110550" spcFirstLastPara="1" rIns="110550" wrap="square" tIns="110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86250" y="3289344"/>
            <a:ext cx="13029180" cy="6240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340" y="579064"/>
            <a:ext cx="891044" cy="89104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0"/>
          <p:cNvSpPr txBox="1"/>
          <p:nvPr>
            <p:ph type="title"/>
          </p:nvPr>
        </p:nvSpPr>
        <p:spPr>
          <a:xfrm>
            <a:off x="773600" y="1416800"/>
            <a:ext cx="8509200" cy="326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1pPr>
            <a:lvl2pPr lvl="1">
              <a:spcBef>
                <a:spcPts val="20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" type="subTitle"/>
          </p:nvPr>
        </p:nvSpPr>
        <p:spPr>
          <a:xfrm>
            <a:off x="4745850" y="4841450"/>
            <a:ext cx="4563300" cy="56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spcBef>
                <a:spcPts val="500"/>
              </a:spcBef>
              <a:spcAft>
                <a:spcPts val="5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0" name="Google Shape;90;p10"/>
          <p:cNvSpPr txBox="1"/>
          <p:nvPr>
            <p:ph idx="2" type="body"/>
          </p:nvPr>
        </p:nvSpPr>
        <p:spPr>
          <a:xfrm>
            <a:off x="773600" y="6414725"/>
            <a:ext cx="4545900" cy="23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79400" lvl="0" marL="457200" rtl="0">
              <a:spcBef>
                <a:spcPts val="500"/>
              </a:spcBef>
              <a:spcAft>
                <a:spcPts val="0"/>
              </a:spcAft>
              <a:buClr>
                <a:srgbClr val="B7B7B7"/>
              </a:buClr>
              <a:buSzPts val="800"/>
              <a:buFont typeface="Open Sans"/>
              <a:buChar char="■"/>
              <a:defRPr sz="8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79400" lvl="1" marL="914400" rtl="0">
              <a:spcBef>
                <a:spcPts val="500"/>
              </a:spcBef>
              <a:spcAft>
                <a:spcPts val="0"/>
              </a:spcAft>
              <a:buClr>
                <a:srgbClr val="B7B7B7"/>
              </a:buClr>
              <a:buSzPts val="800"/>
              <a:buFont typeface="Open Sans"/>
              <a:buChar char="⚬"/>
              <a:defRPr sz="8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79400" lvl="2" marL="1371600" rtl="0">
              <a:spcBef>
                <a:spcPts val="500"/>
              </a:spcBef>
              <a:spcAft>
                <a:spcPts val="0"/>
              </a:spcAft>
              <a:buClr>
                <a:srgbClr val="B7B7B7"/>
              </a:buClr>
              <a:buSzPts val="800"/>
              <a:buFont typeface="Open Sans"/>
              <a:buChar char="■"/>
              <a:defRPr sz="8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79400" lvl="3" marL="1828800" rtl="0">
              <a:spcBef>
                <a:spcPts val="500"/>
              </a:spcBef>
              <a:spcAft>
                <a:spcPts val="0"/>
              </a:spcAft>
              <a:buClr>
                <a:srgbClr val="B7B7B7"/>
              </a:buClr>
              <a:buSzPts val="800"/>
              <a:buFont typeface="Open Sans"/>
              <a:buChar char="●"/>
              <a:defRPr sz="8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79400" lvl="4" marL="2286000" rtl="0">
              <a:spcBef>
                <a:spcPts val="500"/>
              </a:spcBef>
              <a:spcAft>
                <a:spcPts val="0"/>
              </a:spcAft>
              <a:buClr>
                <a:srgbClr val="B7B7B7"/>
              </a:buClr>
              <a:buSzPts val="800"/>
              <a:buFont typeface="Open Sans"/>
              <a:buChar char="○"/>
              <a:defRPr sz="8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rtl="0">
              <a:spcBef>
                <a:spcPts val="500"/>
              </a:spcBef>
              <a:spcAft>
                <a:spcPts val="0"/>
              </a:spcAft>
              <a:buClr>
                <a:srgbClr val="B7B7B7"/>
              </a:buClr>
              <a:buSzPts val="800"/>
              <a:buFont typeface="Open Sans"/>
              <a:buChar char="■"/>
              <a:defRPr sz="8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rtl="0">
              <a:spcBef>
                <a:spcPts val="500"/>
              </a:spcBef>
              <a:spcAft>
                <a:spcPts val="0"/>
              </a:spcAft>
              <a:buClr>
                <a:srgbClr val="B7B7B7"/>
              </a:buClr>
              <a:buSzPts val="800"/>
              <a:buFont typeface="Open Sans"/>
              <a:buChar char="●"/>
              <a:defRPr sz="8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rtl="0">
              <a:spcBef>
                <a:spcPts val="500"/>
              </a:spcBef>
              <a:spcAft>
                <a:spcPts val="0"/>
              </a:spcAft>
              <a:buClr>
                <a:srgbClr val="B7B7B7"/>
              </a:buClr>
              <a:buSzPts val="800"/>
              <a:buFont typeface="Open Sans"/>
              <a:buChar char="○"/>
              <a:defRPr sz="8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rtl="0">
              <a:spcBef>
                <a:spcPts val="500"/>
              </a:spcBef>
              <a:spcAft>
                <a:spcPts val="500"/>
              </a:spcAft>
              <a:buClr>
                <a:srgbClr val="B7B7B7"/>
              </a:buClr>
              <a:buSzPts val="800"/>
              <a:buFont typeface="Open Sans"/>
              <a:buChar char="■"/>
              <a:defRPr sz="8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496" y="593367"/>
            <a:ext cx="11358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4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4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4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4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4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4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4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4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4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496" y="1536633"/>
            <a:ext cx="113580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"/>
              <a:buChar char="■"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30200" lvl="1" marL="91440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"/>
              <a:buChar char="⚬"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30200" lvl="2" marL="137160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■"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30200" lvl="3" marL="182880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●"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30200" lvl="4" marL="228600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○"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30200" lvl="5" marL="274320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■"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30200" lvl="6" marL="320040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●"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30200" lvl="7" marL="365760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○"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30200" lvl="8" marL="4114800">
              <a:lnSpc>
                <a:spcPct val="125000"/>
              </a:lnSpc>
              <a:spcBef>
                <a:spcPts val="500"/>
              </a:spcBef>
              <a:spcAft>
                <a:spcPts val="500"/>
              </a:spcAft>
              <a:buClr>
                <a:schemeClr val="dk2"/>
              </a:buClr>
              <a:buSzPts val="1600"/>
              <a:buFont typeface="Montserrat"/>
              <a:buChar char="■"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hyperlink" Target="https://fedoraproject.org/wiki/Website_redesign/Mockups/Www.fpo" TargetMode="External"/><Relationship Id="rId5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28.png"/><Relationship Id="rId6" Type="http://schemas.openxmlformats.org/officeDocument/2006/relationships/hyperlink" Target="https://blog.linuxgrrl.com/2014/04/01/a-proposal-for-fedoras-website-considering-fedora-next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Relationship Id="rId6" Type="http://schemas.openxmlformats.org/officeDocument/2006/relationships/image" Target="../media/image25.png"/><Relationship Id="rId7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hyperlink" Target="https://lists.fedoraproject.org/archives/list/websites@lists.fedoraproject.org/thread/23BFOERA3QHVZ4ODAYR5BFNRY4OWV5AY/" TargetMode="External"/><Relationship Id="rId6" Type="http://schemas.openxmlformats.org/officeDocument/2006/relationships/hyperlink" Target="https://fedoraproject.org/wiki/Infrastructure_2020/Websites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23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21.png"/><Relationship Id="rId9" Type="http://schemas.openxmlformats.org/officeDocument/2006/relationships/image" Target="../media/image27.jpg"/><Relationship Id="rId5" Type="http://schemas.openxmlformats.org/officeDocument/2006/relationships/image" Target="../media/image11.png"/><Relationship Id="rId6" Type="http://schemas.openxmlformats.org/officeDocument/2006/relationships/image" Target="../media/image26.png"/><Relationship Id="rId7" Type="http://schemas.openxmlformats.org/officeDocument/2006/relationships/image" Target="../media/image25.png"/><Relationship Id="rId8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31.png"/><Relationship Id="rId9" Type="http://schemas.openxmlformats.org/officeDocument/2006/relationships/image" Target="../media/image34.png"/><Relationship Id="rId5" Type="http://schemas.openxmlformats.org/officeDocument/2006/relationships/image" Target="../media/image30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36.png"/><Relationship Id="rId5" Type="http://schemas.openxmlformats.org/officeDocument/2006/relationships/image" Target="../media/image35.png"/><Relationship Id="rId6" Type="http://schemas.openxmlformats.org/officeDocument/2006/relationships/image" Target="../media/image37.png"/><Relationship Id="rId7" Type="http://schemas.openxmlformats.org/officeDocument/2006/relationships/image" Target="../media/image39.png"/><Relationship Id="rId8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Relationship Id="rId4" Type="http://schemas.openxmlformats.org/officeDocument/2006/relationships/image" Target="../media/image6.png"/><Relationship Id="rId5" Type="http://schemas.openxmlformats.org/officeDocument/2006/relationships/image" Target="../media/image48.png"/><Relationship Id="rId6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Relationship Id="rId5" Type="http://schemas.openxmlformats.org/officeDocument/2006/relationships/image" Target="../media/image6.png"/><Relationship Id="rId6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Relationship Id="rId5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9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2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5" Type="http://schemas.openxmlformats.org/officeDocument/2006/relationships/hyperlink" Target="https://lists.fedoraproject.org/archives/list/websites@lists.fedoraproject.org/thread/2M567I3FT4OB2FZZBA4YG7P2KFKCD52E/" TargetMode="External"/><Relationship Id="rId6" Type="http://schemas.openxmlformats.org/officeDocument/2006/relationships/hyperlink" Target="https://lists.fedoraproject.org/archives/list/websites@lists.fedoraproject.org/thread/47DK6DESW4JOEYICS45TZTLIKMGADZYT/" TargetMode="External"/><Relationship Id="rId7" Type="http://schemas.openxmlformats.org/officeDocument/2006/relationships/image" Target="../media/image17.png"/><Relationship Id="rId8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type="title"/>
          </p:nvPr>
        </p:nvSpPr>
        <p:spPr>
          <a:xfrm>
            <a:off x="2517273" y="2659500"/>
            <a:ext cx="8873700" cy="769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Fedora Websites 2022</a:t>
            </a:r>
            <a:endParaRPr/>
          </a:p>
        </p:txBody>
      </p:sp>
      <p:sp>
        <p:nvSpPr>
          <p:cNvPr id="121" name="Google Shape;121;p16"/>
          <p:cNvSpPr txBox="1"/>
          <p:nvPr>
            <p:ph idx="3" type="subTitle"/>
          </p:nvPr>
        </p:nvSpPr>
        <p:spPr>
          <a:xfrm>
            <a:off x="4279425" y="3588625"/>
            <a:ext cx="7112100" cy="231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500"/>
              </a:spcBef>
              <a:spcAft>
                <a:spcPts val="500"/>
              </a:spcAft>
              <a:buSzPts val="1018"/>
              <a:buNone/>
            </a:pPr>
            <a:r>
              <a:rPr i="1" lang="en" sz="1500">
                <a:latin typeface="Red Hat Text"/>
                <a:ea typeface="Red Hat Text"/>
                <a:cs typeface="Red Hat Text"/>
                <a:sym typeface="Red Hat Text"/>
              </a:rPr>
              <a:t>A joint effort towards enhancing Fedora Project’s web experience</a:t>
            </a:r>
            <a:endParaRPr i="1" sz="15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grpSp>
        <p:nvGrpSpPr>
          <p:cNvPr id="122" name="Google Shape;122;p16"/>
          <p:cNvGrpSpPr/>
          <p:nvPr/>
        </p:nvGrpSpPr>
        <p:grpSpPr>
          <a:xfrm>
            <a:off x="6647500" y="4549650"/>
            <a:ext cx="4744025" cy="708000"/>
            <a:chOff x="6647500" y="4168650"/>
            <a:chExt cx="4744025" cy="708000"/>
          </a:xfrm>
        </p:grpSpPr>
        <p:pic>
          <p:nvPicPr>
            <p:cNvPr id="123" name="Google Shape;123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705725" y="4179750"/>
              <a:ext cx="685800" cy="6858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24" name="Google Shape;124;p16"/>
            <p:cNvSpPr txBox="1"/>
            <p:nvPr/>
          </p:nvSpPr>
          <p:spPr>
            <a:xfrm>
              <a:off x="6647500" y="4168650"/>
              <a:ext cx="39642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Mairin Duffy</a:t>
              </a:r>
              <a:endPara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Lead, </a:t>
              </a:r>
              <a:r>
                <a:rPr lang="en" sz="10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Fedora</a:t>
              </a:r>
              <a:r>
                <a:rPr lang="en" sz="10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 Design</a:t>
              </a:r>
              <a:endPara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Senior Principal Interaction Design, Red Hat</a:t>
              </a:r>
              <a:endPara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25" name="Google Shape;125;p16"/>
          <p:cNvGrpSpPr/>
          <p:nvPr/>
        </p:nvGrpSpPr>
        <p:grpSpPr>
          <a:xfrm>
            <a:off x="6647500" y="5396075"/>
            <a:ext cx="4744025" cy="708000"/>
            <a:chOff x="6647500" y="5015075"/>
            <a:chExt cx="4744025" cy="708000"/>
          </a:xfrm>
        </p:grpSpPr>
        <p:pic>
          <p:nvPicPr>
            <p:cNvPr id="126" name="Google Shape;126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705725" y="5026175"/>
              <a:ext cx="685800" cy="6858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27" name="Google Shape;127;p16"/>
            <p:cNvSpPr txBox="1"/>
            <p:nvPr/>
          </p:nvSpPr>
          <p:spPr>
            <a:xfrm>
              <a:off x="6647500" y="5015075"/>
              <a:ext cx="39642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Sayak Sarkar</a:t>
              </a:r>
              <a:endPara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Fedora Websites and Apps Team</a:t>
              </a:r>
              <a:endPara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Principal Software Engineer, Red Hat</a:t>
              </a:r>
              <a:endPara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28" name="Google Shape;12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27775" y="121550"/>
            <a:ext cx="762000" cy="14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7775" y="121550"/>
            <a:ext cx="762000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5"/>
          <p:cNvSpPr/>
          <p:nvPr/>
        </p:nvSpPr>
        <p:spPr>
          <a:xfrm>
            <a:off x="5092675" y="1367156"/>
            <a:ext cx="289500" cy="294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2"/>
              </a:highlight>
            </a:endParaRPr>
          </a:p>
        </p:txBody>
      </p:sp>
      <p:cxnSp>
        <p:nvCxnSpPr>
          <p:cNvPr id="217" name="Google Shape;217;p25"/>
          <p:cNvCxnSpPr>
            <a:stCxn id="216" idx="4"/>
            <a:endCxn id="218" idx="0"/>
          </p:cNvCxnSpPr>
          <p:nvPr/>
        </p:nvCxnSpPr>
        <p:spPr>
          <a:xfrm>
            <a:off x="5237425" y="1661156"/>
            <a:ext cx="0" cy="237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25"/>
          <p:cNvCxnSpPr>
            <a:stCxn id="216" idx="4"/>
          </p:cNvCxnSpPr>
          <p:nvPr/>
        </p:nvCxnSpPr>
        <p:spPr>
          <a:xfrm>
            <a:off x="5237425" y="1661156"/>
            <a:ext cx="0" cy="519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" name="Google Shape;220;p25"/>
          <p:cNvSpPr txBox="1"/>
          <p:nvPr/>
        </p:nvSpPr>
        <p:spPr>
          <a:xfrm>
            <a:off x="5577525" y="1305125"/>
            <a:ext cx="1446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October</a:t>
            </a:r>
            <a:endParaRPr b="1"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2010</a:t>
            </a:r>
            <a:endParaRPr b="1"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p25"/>
          <p:cNvSpPr txBox="1"/>
          <p:nvPr/>
        </p:nvSpPr>
        <p:spPr>
          <a:xfrm>
            <a:off x="7207400" y="2202425"/>
            <a:ext cx="336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Phase #4:</a:t>
            </a:r>
            <a:br>
              <a:rPr b="1" lang="en" sz="1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000">
                <a:solidFill>
                  <a:srgbClr val="DB3279"/>
                </a:solidFill>
                <a:latin typeface="Montserrat"/>
                <a:ea typeface="Montserrat"/>
                <a:cs typeface="Montserrat"/>
                <a:sym typeface="Montserrat"/>
              </a:rPr>
              <a:t>First Serious Website </a:t>
            </a:r>
            <a:endParaRPr b="1" sz="2000">
              <a:solidFill>
                <a:srgbClr val="DB32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" name="Google Shape;222;p25"/>
          <p:cNvSpPr txBox="1"/>
          <p:nvPr/>
        </p:nvSpPr>
        <p:spPr>
          <a:xfrm>
            <a:off x="7246675" y="3110525"/>
            <a:ext cx="31449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Using a Python-based system (using Jinja templates) we rolled out a major redesign of the website - the design and implementation process started in 2009 and took roughly a year. It had Fedora Magazine-like articles but before FM existed; it was not backed by a CMS, and the content grew stale over time.</a:t>
            </a:r>
            <a:endParaRPr b="1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3" name="Google Shape;223;p25"/>
          <p:cNvSpPr txBox="1"/>
          <p:nvPr/>
        </p:nvSpPr>
        <p:spPr>
          <a:xfrm>
            <a:off x="7246675" y="5707481"/>
            <a:ext cx="2822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Early mockups and site map plans for wwwfpo 2009 redesign</a:t>
            </a:r>
            <a:endParaRPr b="1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24" name="Google Shape;224;p25"/>
          <p:cNvCxnSpPr>
            <a:endCxn id="216" idx="0"/>
          </p:cNvCxnSpPr>
          <p:nvPr/>
        </p:nvCxnSpPr>
        <p:spPr>
          <a:xfrm>
            <a:off x="5237425" y="-4587244"/>
            <a:ext cx="0" cy="595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5" name="Google Shape;22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716" y="100037"/>
            <a:ext cx="3962884" cy="6657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7775" y="121550"/>
            <a:ext cx="762000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6"/>
          <p:cNvSpPr/>
          <p:nvPr/>
        </p:nvSpPr>
        <p:spPr>
          <a:xfrm>
            <a:off x="5092675" y="1367156"/>
            <a:ext cx="289500" cy="294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2"/>
              </a:highlight>
            </a:endParaRPr>
          </a:p>
        </p:txBody>
      </p:sp>
      <p:cxnSp>
        <p:nvCxnSpPr>
          <p:cNvPr id="232" name="Google Shape;232;p26"/>
          <p:cNvCxnSpPr>
            <a:stCxn id="231" idx="4"/>
            <a:endCxn id="233" idx="0"/>
          </p:cNvCxnSpPr>
          <p:nvPr/>
        </p:nvCxnSpPr>
        <p:spPr>
          <a:xfrm>
            <a:off x="5237425" y="1661156"/>
            <a:ext cx="0" cy="237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26"/>
          <p:cNvCxnSpPr>
            <a:stCxn id="231" idx="4"/>
          </p:cNvCxnSpPr>
          <p:nvPr/>
        </p:nvCxnSpPr>
        <p:spPr>
          <a:xfrm>
            <a:off x="5237425" y="1661156"/>
            <a:ext cx="0" cy="519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26"/>
          <p:cNvSpPr txBox="1"/>
          <p:nvPr/>
        </p:nvSpPr>
        <p:spPr>
          <a:xfrm>
            <a:off x="5577525" y="1305125"/>
            <a:ext cx="1446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December</a:t>
            </a:r>
            <a:endParaRPr b="1"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2015</a:t>
            </a:r>
            <a:endParaRPr b="1"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26"/>
          <p:cNvSpPr txBox="1"/>
          <p:nvPr/>
        </p:nvSpPr>
        <p:spPr>
          <a:xfrm>
            <a:off x="7207400" y="742313"/>
            <a:ext cx="33627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Phase #5:</a:t>
            </a:r>
            <a:br>
              <a:rPr b="1" lang="en" sz="1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000">
                <a:solidFill>
                  <a:srgbClr val="DB3279"/>
                </a:solidFill>
                <a:latin typeface="Montserrat"/>
                <a:ea typeface="Montserrat"/>
                <a:cs typeface="Montserrat"/>
                <a:sym typeface="Montserrat"/>
              </a:rPr>
              <a:t>Edition-Centered Brochure Site (The Big Split)</a:t>
            </a:r>
            <a:endParaRPr b="1" sz="2000">
              <a:solidFill>
                <a:srgbClr val="DB32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26"/>
          <p:cNvSpPr txBox="1"/>
          <p:nvPr/>
        </p:nvSpPr>
        <p:spPr>
          <a:xfrm>
            <a:off x="7246675" y="2043725"/>
            <a:ext cx="32067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We made Fedora website into a user-centric "brochure" site focused on the various Fedora editions in 2015. The idea was to host the user portion (the "front door") at getfedora.org and the contributor-centric portion (the "back door") at fedoraproject.org, backed by a custom collaboration platform we worked on called Fedora Hubs. (We later abandoned the Hubs project.)</a:t>
            </a:r>
            <a:endParaRPr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Spins, Labs, Arm, and other sub-domain-based sites were created for non-Edition content.</a:t>
            </a:r>
            <a:endParaRPr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38" name="Google Shape;238;p26"/>
          <p:cNvCxnSpPr>
            <a:endCxn id="231" idx="0"/>
          </p:cNvCxnSpPr>
          <p:nvPr/>
        </p:nvCxnSpPr>
        <p:spPr>
          <a:xfrm>
            <a:off x="5237425" y="-4587244"/>
            <a:ext cx="0" cy="595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9" name="Google Shape;23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7550" y="155025"/>
            <a:ext cx="3104525" cy="65479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</p:pic>
      <p:pic>
        <p:nvPicPr>
          <p:cNvPr id="240" name="Google Shape;24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325" y="3064325"/>
            <a:ext cx="2474575" cy="2499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pic>
      <p:sp>
        <p:nvSpPr>
          <p:cNvPr id="241" name="Google Shape;241;p26"/>
          <p:cNvSpPr txBox="1"/>
          <p:nvPr/>
        </p:nvSpPr>
        <p:spPr>
          <a:xfrm>
            <a:off x="7246675" y="5707481"/>
            <a:ext cx="282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Website redesign 2015 proposal blog post</a:t>
            </a:r>
            <a:endParaRPr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7775" y="121550"/>
            <a:ext cx="762000" cy="142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7" name="Google Shape;247;p27"/>
          <p:cNvCxnSpPr/>
          <p:nvPr/>
        </p:nvCxnSpPr>
        <p:spPr>
          <a:xfrm>
            <a:off x="5237425" y="1203956"/>
            <a:ext cx="0" cy="237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27"/>
          <p:cNvCxnSpPr/>
          <p:nvPr/>
        </p:nvCxnSpPr>
        <p:spPr>
          <a:xfrm>
            <a:off x="5237425" y="1661156"/>
            <a:ext cx="0" cy="519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27"/>
          <p:cNvCxnSpPr>
            <a:endCxn id="250" idx="0"/>
          </p:cNvCxnSpPr>
          <p:nvPr/>
        </p:nvCxnSpPr>
        <p:spPr>
          <a:xfrm>
            <a:off x="5237425" y="-4587244"/>
            <a:ext cx="0" cy="595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1" name="Google Shape;25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775" y="1203950"/>
            <a:ext cx="4026576" cy="5136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pic>
      <p:pic>
        <p:nvPicPr>
          <p:cNvPr id="252" name="Google Shape;25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4999" y="180975"/>
            <a:ext cx="2655825" cy="2712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pic>
      <p:pic>
        <p:nvPicPr>
          <p:cNvPr id="253" name="Google Shape;25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0975" y="1735875"/>
            <a:ext cx="2450701" cy="2524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pic>
      <p:pic>
        <p:nvPicPr>
          <p:cNvPr id="254" name="Google Shape;254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87855" y="3390550"/>
            <a:ext cx="3175200" cy="32704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7775" y="121550"/>
            <a:ext cx="762000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8"/>
          <p:cNvSpPr/>
          <p:nvPr/>
        </p:nvSpPr>
        <p:spPr>
          <a:xfrm>
            <a:off x="5092675" y="1367156"/>
            <a:ext cx="289500" cy="294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2"/>
              </a:highlight>
            </a:endParaRPr>
          </a:p>
        </p:txBody>
      </p:sp>
      <p:cxnSp>
        <p:nvCxnSpPr>
          <p:cNvPr id="261" name="Google Shape;261;p28"/>
          <p:cNvCxnSpPr>
            <a:stCxn id="260" idx="4"/>
            <a:endCxn id="262" idx="0"/>
          </p:cNvCxnSpPr>
          <p:nvPr/>
        </p:nvCxnSpPr>
        <p:spPr>
          <a:xfrm>
            <a:off x="5237425" y="1661156"/>
            <a:ext cx="0" cy="237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28"/>
          <p:cNvCxnSpPr>
            <a:stCxn id="260" idx="4"/>
          </p:cNvCxnSpPr>
          <p:nvPr/>
        </p:nvCxnSpPr>
        <p:spPr>
          <a:xfrm>
            <a:off x="5237425" y="1661156"/>
            <a:ext cx="0" cy="519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" name="Google Shape;264;p28"/>
          <p:cNvSpPr txBox="1"/>
          <p:nvPr/>
        </p:nvSpPr>
        <p:spPr>
          <a:xfrm>
            <a:off x="5577525" y="1305125"/>
            <a:ext cx="1446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May</a:t>
            </a:r>
            <a:endParaRPr b="1"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2019</a:t>
            </a:r>
            <a:endParaRPr b="1"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28"/>
          <p:cNvSpPr txBox="1"/>
          <p:nvPr/>
        </p:nvSpPr>
        <p:spPr>
          <a:xfrm>
            <a:off x="7207400" y="2202425"/>
            <a:ext cx="336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Phase #6:</a:t>
            </a:r>
            <a:br>
              <a:rPr b="1" lang="en" sz="1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000">
                <a:solidFill>
                  <a:srgbClr val="DB3279"/>
                </a:solidFill>
                <a:latin typeface="Montserrat"/>
                <a:ea typeface="Montserrat"/>
                <a:cs typeface="Montserrat"/>
                <a:sym typeface="Montserrat"/>
              </a:rPr>
              <a:t>Today's Fedora Website</a:t>
            </a:r>
            <a:endParaRPr b="1" sz="2000">
              <a:solidFill>
                <a:srgbClr val="DB32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p28"/>
          <p:cNvSpPr txBox="1"/>
          <p:nvPr/>
        </p:nvSpPr>
        <p:spPr>
          <a:xfrm>
            <a:off x="7246675" y="2916425"/>
            <a:ext cx="28224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This was a revamp of the website implementation to use static site generation tools, and to make it easier to contribute to the website design and content. The top-page is less of a splash and more designed with integrated Fedora magazine content.</a:t>
            </a:r>
            <a:endParaRPr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Many sub-domain sites exist still, and contributor content is focused elsewhere.</a:t>
            </a:r>
            <a:endParaRPr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7" name="Google Shape;267;p28"/>
          <p:cNvCxnSpPr>
            <a:endCxn id="260" idx="0"/>
          </p:cNvCxnSpPr>
          <p:nvPr/>
        </p:nvCxnSpPr>
        <p:spPr>
          <a:xfrm>
            <a:off x="5237425" y="-4587244"/>
            <a:ext cx="0" cy="595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8" name="Google Shape;26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800" y="264425"/>
            <a:ext cx="3416401" cy="85955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pic>
      <p:sp>
        <p:nvSpPr>
          <p:cNvPr id="269" name="Google Shape;269;p28"/>
          <p:cNvSpPr txBox="1"/>
          <p:nvPr/>
        </p:nvSpPr>
        <p:spPr>
          <a:xfrm>
            <a:off x="7246675" y="6016112"/>
            <a:ext cx="2822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Redesign discussion</a:t>
            </a:r>
            <a:endParaRPr b="1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2020 Redesign Document</a:t>
            </a:r>
            <a:endParaRPr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7775" y="121550"/>
            <a:ext cx="762000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/>
          <p:nvPr/>
        </p:nvSpPr>
        <p:spPr>
          <a:xfrm>
            <a:off x="5092675" y="578735"/>
            <a:ext cx="289500" cy="294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2"/>
              </a:highlight>
            </a:endParaRPr>
          </a:p>
        </p:txBody>
      </p:sp>
      <p:sp>
        <p:nvSpPr>
          <p:cNvPr id="276" name="Google Shape;276;p29"/>
          <p:cNvSpPr txBox="1"/>
          <p:nvPr/>
        </p:nvSpPr>
        <p:spPr>
          <a:xfrm>
            <a:off x="5577525" y="543125"/>
            <a:ext cx="144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The Future</a:t>
            </a:r>
            <a:endParaRPr b="1"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p29"/>
          <p:cNvSpPr txBox="1"/>
          <p:nvPr/>
        </p:nvSpPr>
        <p:spPr>
          <a:xfrm>
            <a:off x="7024125" y="319925"/>
            <a:ext cx="336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Phase #7:</a:t>
            </a:r>
            <a:br>
              <a:rPr b="1" lang="en" sz="1600">
                <a:solidFill>
                  <a:srgbClr val="DB3279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000">
                <a:solidFill>
                  <a:srgbClr val="DB3279"/>
                </a:solidFill>
                <a:latin typeface="Montserrat"/>
                <a:ea typeface="Montserrat"/>
                <a:cs typeface="Montserrat"/>
                <a:sym typeface="Montserrat"/>
              </a:rPr>
              <a:t>Fedora Website 2022</a:t>
            </a:r>
            <a:endParaRPr b="1" sz="2000">
              <a:solidFill>
                <a:srgbClr val="DB32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8" name="Google Shape;278;p29"/>
          <p:cNvCxnSpPr>
            <a:endCxn id="275" idx="0"/>
          </p:cNvCxnSpPr>
          <p:nvPr/>
        </p:nvCxnSpPr>
        <p:spPr>
          <a:xfrm>
            <a:off x="5237425" y="-5375665"/>
            <a:ext cx="0" cy="595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9" name="Google Shape;27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775" y="1180325"/>
            <a:ext cx="2330966" cy="55252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pic>
      <p:pic>
        <p:nvPicPr>
          <p:cNvPr id="280" name="Google Shape;28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0138" y="1180325"/>
            <a:ext cx="2484198" cy="5525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pic>
      <p:pic>
        <p:nvPicPr>
          <p:cNvPr id="281" name="Google Shape;28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11938" y="1180325"/>
            <a:ext cx="2601665" cy="5525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pic>
      <p:pic>
        <p:nvPicPr>
          <p:cNvPr id="282" name="Google Shape;282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89803" y="1180325"/>
            <a:ext cx="2541212" cy="5525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0"/>
          <p:cNvSpPr txBox="1"/>
          <p:nvPr>
            <p:ph type="title"/>
          </p:nvPr>
        </p:nvSpPr>
        <p:spPr>
          <a:xfrm>
            <a:off x="857775" y="264425"/>
            <a:ext cx="10813800" cy="76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Themes</a:t>
            </a:r>
            <a:endParaRPr/>
          </a:p>
        </p:txBody>
      </p:sp>
      <p:sp>
        <p:nvSpPr>
          <p:cNvPr id="288" name="Google Shape;288;p30"/>
          <p:cNvSpPr txBox="1"/>
          <p:nvPr>
            <p:ph idx="2" type="subTitle"/>
          </p:nvPr>
        </p:nvSpPr>
        <p:spPr>
          <a:xfrm>
            <a:off x="857775" y="1027925"/>
            <a:ext cx="10813800" cy="35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What have we learned about our website requirements up through now?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" name="Google Shape;289;p30"/>
          <p:cNvSpPr txBox="1"/>
          <p:nvPr>
            <p:ph idx="1" type="body"/>
          </p:nvPr>
        </p:nvSpPr>
        <p:spPr>
          <a:xfrm>
            <a:off x="903975" y="2516586"/>
            <a:ext cx="2182800" cy="2031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We had to switch platforms from a moinmoin wiki to other lighter-weight systems because of </a:t>
            </a:r>
            <a:r>
              <a:rPr lang="en" sz="1200">
                <a:highlight>
                  <a:srgbClr val="FFF2CC"/>
                </a:highlight>
                <a:latin typeface="Open Sans"/>
                <a:ea typeface="Open Sans"/>
                <a:cs typeface="Open Sans"/>
                <a:sym typeface="Open Sans"/>
              </a:rPr>
              <a:t>performance issues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. Our website gets a lot of traffic. </a:t>
            </a:r>
            <a:r>
              <a:rPr lang="en" sz="1200">
                <a:highlight>
                  <a:srgbClr val="FFF2CC"/>
                </a:highlight>
                <a:latin typeface="Open Sans"/>
                <a:ea typeface="Open Sans"/>
                <a:cs typeface="Open Sans"/>
                <a:sym typeface="Open Sans"/>
              </a:rPr>
              <a:t>We need to perform well without requiring a lot of resources or posing security risks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1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90" name="Google Shape;2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7775" y="121550"/>
            <a:ext cx="762000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0"/>
          <p:cNvSpPr txBox="1"/>
          <p:nvPr>
            <p:ph idx="2" type="subTitle"/>
          </p:nvPr>
        </p:nvSpPr>
        <p:spPr>
          <a:xfrm>
            <a:off x="903975" y="1909800"/>
            <a:ext cx="22665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Performant &amp; Secure</a:t>
            </a:r>
            <a:endParaRPr i="1"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b="1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92" name="Google Shape;292;p30"/>
          <p:cNvSpPr/>
          <p:nvPr/>
        </p:nvSpPr>
        <p:spPr>
          <a:xfrm>
            <a:off x="3647175" y="2226836"/>
            <a:ext cx="2266500" cy="831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93" name="Google Shape;293;p30"/>
          <p:cNvSpPr txBox="1"/>
          <p:nvPr>
            <p:ph idx="2" type="subTitle"/>
          </p:nvPr>
        </p:nvSpPr>
        <p:spPr>
          <a:xfrm>
            <a:off x="3647175" y="1909811"/>
            <a:ext cx="23424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"/>
              <a:t>Managed Content</a:t>
            </a:r>
            <a:endParaRPr i="1"/>
          </a:p>
        </p:txBody>
      </p:sp>
      <p:sp>
        <p:nvSpPr>
          <p:cNvPr id="294" name="Google Shape;294;p30"/>
          <p:cNvSpPr/>
          <p:nvPr/>
        </p:nvSpPr>
        <p:spPr>
          <a:xfrm>
            <a:off x="6466575" y="2226836"/>
            <a:ext cx="2127600" cy="83100"/>
          </a:xfrm>
          <a:prstGeom prst="roundRect">
            <a:avLst>
              <a:gd fmla="val 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95" name="Google Shape;295;p30"/>
          <p:cNvSpPr txBox="1"/>
          <p:nvPr>
            <p:ph idx="2" type="subTitle"/>
          </p:nvPr>
        </p:nvSpPr>
        <p:spPr>
          <a:xfrm>
            <a:off x="6466575" y="1909811"/>
            <a:ext cx="21276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"/>
              <a:t>Fun to contribute to</a:t>
            </a:r>
            <a:endParaRPr i="1"/>
          </a:p>
        </p:txBody>
      </p:sp>
      <p:sp>
        <p:nvSpPr>
          <p:cNvPr id="296" name="Google Shape;296;p30"/>
          <p:cNvSpPr/>
          <p:nvPr/>
        </p:nvSpPr>
        <p:spPr>
          <a:xfrm>
            <a:off x="9209775" y="2226836"/>
            <a:ext cx="2127600" cy="83100"/>
          </a:xfrm>
          <a:prstGeom prst="roundRect">
            <a:avLst>
              <a:gd fmla="val 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97" name="Google Shape;297;p30"/>
          <p:cNvSpPr txBox="1"/>
          <p:nvPr>
            <p:ph idx="2" type="subTitle"/>
          </p:nvPr>
        </p:nvSpPr>
        <p:spPr>
          <a:xfrm>
            <a:off x="9209775" y="1909811"/>
            <a:ext cx="28455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"/>
              <a:t>Flexible / Expandable</a:t>
            </a:r>
            <a:endParaRPr i="1"/>
          </a:p>
        </p:txBody>
      </p:sp>
      <p:sp>
        <p:nvSpPr>
          <p:cNvPr id="298" name="Google Shape;298;p30"/>
          <p:cNvSpPr/>
          <p:nvPr/>
        </p:nvSpPr>
        <p:spPr>
          <a:xfrm>
            <a:off x="903975" y="2226836"/>
            <a:ext cx="2127600" cy="83100"/>
          </a:xfrm>
          <a:prstGeom prst="roundRect">
            <a:avLst>
              <a:gd fmla="val 0" name="adj"/>
            </a:avLst>
          </a:prstGeom>
          <a:solidFill>
            <a:srgbClr val="DB32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99" name="Google Shape;299;p30"/>
          <p:cNvSpPr txBox="1"/>
          <p:nvPr>
            <p:ph idx="1" type="body"/>
          </p:nvPr>
        </p:nvSpPr>
        <p:spPr>
          <a:xfrm>
            <a:off x="3647175" y="2516586"/>
            <a:ext cx="2342400" cy="2031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>
                <a:highlight>
                  <a:srgbClr val="FFF2CC"/>
                </a:highlight>
                <a:latin typeface="Open Sans"/>
                <a:ea typeface="Open Sans"/>
                <a:cs typeface="Open Sans"/>
                <a:sym typeface="Open Sans"/>
              </a:rPr>
              <a:t>We've had content go completely stale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(by years!) because editing and </a:t>
            </a:r>
            <a:r>
              <a:rPr lang="en" sz="1200">
                <a:highlight>
                  <a:srgbClr val="FFF2CC"/>
                </a:highlight>
                <a:latin typeface="Open Sans"/>
                <a:ea typeface="Open Sans"/>
                <a:cs typeface="Open Sans"/>
                <a:sym typeface="Open Sans"/>
              </a:rPr>
              <a:t>maintaining existing content and contributing new content was too high a bar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, involving git and other code-oriented workflows without a user-friendly Content Management System.</a:t>
            </a:r>
            <a:endParaRPr i="1" sz="1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00" name="Google Shape;300;p30"/>
          <p:cNvSpPr txBox="1"/>
          <p:nvPr>
            <p:ph idx="1" type="body"/>
          </p:nvPr>
        </p:nvSpPr>
        <p:spPr>
          <a:xfrm>
            <a:off x="6466575" y="2516586"/>
            <a:ext cx="2182800" cy="2031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We want to build a healthy community team around our website and choose an approachable tech stack that makes it </a:t>
            </a:r>
            <a:r>
              <a:rPr lang="en" sz="1200">
                <a:highlight>
                  <a:srgbClr val="FFF2CC"/>
                </a:highlight>
                <a:latin typeface="Open Sans"/>
                <a:ea typeface="Open Sans"/>
                <a:cs typeface="Open Sans"/>
                <a:sym typeface="Open Sans"/>
              </a:rPr>
              <a:t>as easy as possible for web developers and designers to contribute to building and maintaining the website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. It should be fun!</a:t>
            </a:r>
            <a:endParaRPr b="1" i="1"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1" name="Google Shape;301;p30"/>
          <p:cNvSpPr txBox="1"/>
          <p:nvPr>
            <p:ph idx="1" type="body"/>
          </p:nvPr>
        </p:nvSpPr>
        <p:spPr>
          <a:xfrm>
            <a:off x="9209775" y="2516586"/>
            <a:ext cx="2182800" cy="2031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One of our major website redesigns was necessary because the older design wasn't flexible enough to allow for the change in Fedora offering multiple editions. </a:t>
            </a:r>
            <a:r>
              <a:rPr lang="en" sz="1200">
                <a:highlight>
                  <a:srgbClr val="FFF2CC"/>
                </a:highlight>
                <a:latin typeface="Open Sans"/>
                <a:ea typeface="Open Sans"/>
                <a:cs typeface="Open Sans"/>
                <a:sym typeface="Open Sans"/>
              </a:rPr>
              <a:t>The website needs to be built in a modular way where it can flex to changes in Fedora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1" i="1" sz="1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1"/>
          <p:cNvSpPr txBox="1"/>
          <p:nvPr>
            <p:ph type="title"/>
          </p:nvPr>
        </p:nvSpPr>
        <p:spPr>
          <a:xfrm>
            <a:off x="857775" y="264425"/>
            <a:ext cx="10813800" cy="76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Big Fedora Linux Split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7" name="Google Shape;3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7775" y="121550"/>
            <a:ext cx="762000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1"/>
          <p:cNvSpPr txBox="1"/>
          <p:nvPr/>
        </p:nvSpPr>
        <p:spPr>
          <a:xfrm>
            <a:off x="1742175" y="1152125"/>
            <a:ext cx="336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DB3279"/>
                </a:solidFill>
                <a:latin typeface="Montserrat"/>
                <a:ea typeface="Montserrat"/>
                <a:cs typeface="Montserrat"/>
                <a:sym typeface="Montserrat"/>
              </a:rPr>
              <a:t>Fedora Editions</a:t>
            </a:r>
            <a:endParaRPr b="1" sz="2000">
              <a:solidFill>
                <a:srgbClr val="DB32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09" name="Google Shape;309;p31"/>
          <p:cNvGrpSpPr/>
          <p:nvPr/>
        </p:nvGrpSpPr>
        <p:grpSpPr>
          <a:xfrm>
            <a:off x="5358960" y="1152183"/>
            <a:ext cx="922444" cy="4445407"/>
            <a:chOff x="5485550" y="1380725"/>
            <a:chExt cx="658325" cy="4410126"/>
          </a:xfrm>
        </p:grpSpPr>
        <p:pic>
          <p:nvPicPr>
            <p:cNvPr id="310" name="Google Shape;310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85550" y="5118372"/>
              <a:ext cx="658325" cy="672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85550" y="4483677"/>
              <a:ext cx="658325" cy="6724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312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85550" y="3848982"/>
              <a:ext cx="658325" cy="672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Google Shape;313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85550" y="3214288"/>
              <a:ext cx="658325" cy="6724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Google Shape;314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85550" y="2650115"/>
              <a:ext cx="658325" cy="6724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85550" y="2015420"/>
              <a:ext cx="658325" cy="672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" name="Google Shape;316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85550" y="1380725"/>
              <a:ext cx="658325" cy="6724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7" name="Google Shape;317;p31"/>
          <p:cNvSpPr txBox="1"/>
          <p:nvPr/>
        </p:nvSpPr>
        <p:spPr>
          <a:xfrm>
            <a:off x="6161775" y="1152125"/>
            <a:ext cx="336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DB3279"/>
                </a:solidFill>
                <a:latin typeface="Montserrat"/>
                <a:ea typeface="Montserrat"/>
                <a:cs typeface="Montserrat"/>
                <a:sym typeface="Montserrat"/>
              </a:rPr>
              <a:t>All other Fedora Linux</a:t>
            </a:r>
            <a:endParaRPr b="1" sz="2000">
              <a:solidFill>
                <a:srgbClr val="DB32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8" name="Google Shape;31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9625" y="1768925"/>
            <a:ext cx="3886376" cy="977802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pic>
      <p:pic>
        <p:nvPicPr>
          <p:cNvPr id="319" name="Google Shape;31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67249" y="864550"/>
            <a:ext cx="2655825" cy="2712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pic>
      <p:pic>
        <p:nvPicPr>
          <p:cNvPr id="320" name="Google Shape;320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94475" y="1725825"/>
            <a:ext cx="2450701" cy="2524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pic>
      <p:pic>
        <p:nvPicPr>
          <p:cNvPr id="321" name="Google Shape;321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55530" y="3587550"/>
            <a:ext cx="3175200" cy="32704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pic>
      <p:pic>
        <p:nvPicPr>
          <p:cNvPr id="322" name="Google Shape;322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870525" y="4177100"/>
            <a:ext cx="1986701" cy="5565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2"/>
          <p:cNvSpPr txBox="1"/>
          <p:nvPr>
            <p:ph idx="5" type="body"/>
          </p:nvPr>
        </p:nvSpPr>
        <p:spPr>
          <a:xfrm>
            <a:off x="903975" y="6501625"/>
            <a:ext cx="1860600" cy="16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2"/>
          <p:cNvSpPr txBox="1"/>
          <p:nvPr>
            <p:ph type="title"/>
          </p:nvPr>
        </p:nvSpPr>
        <p:spPr>
          <a:xfrm>
            <a:off x="857775" y="264425"/>
            <a:ext cx="10813800" cy="76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Big Community Split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9" name="Google Shape;3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7775" y="121550"/>
            <a:ext cx="762000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375" y="2014950"/>
            <a:ext cx="2310075" cy="21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9250" y="1914125"/>
            <a:ext cx="2310075" cy="2381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62038" y="2014946"/>
            <a:ext cx="2970987" cy="23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37300" y="2029525"/>
            <a:ext cx="3052476" cy="198452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2"/>
          <p:cNvSpPr txBox="1"/>
          <p:nvPr/>
        </p:nvSpPr>
        <p:spPr>
          <a:xfrm>
            <a:off x="1742175" y="1152125"/>
            <a:ext cx="336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DB3279"/>
                </a:solidFill>
                <a:latin typeface="Montserrat"/>
                <a:ea typeface="Montserrat"/>
                <a:cs typeface="Montserrat"/>
                <a:sym typeface="Montserrat"/>
              </a:rPr>
              <a:t>Users</a:t>
            </a:r>
            <a:endParaRPr b="1" sz="2000">
              <a:solidFill>
                <a:srgbClr val="DB32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35" name="Google Shape;335;p32"/>
          <p:cNvGrpSpPr/>
          <p:nvPr/>
        </p:nvGrpSpPr>
        <p:grpSpPr>
          <a:xfrm>
            <a:off x="5485577" y="997013"/>
            <a:ext cx="576363" cy="3674958"/>
            <a:chOff x="5485550" y="1380725"/>
            <a:chExt cx="658325" cy="4410126"/>
          </a:xfrm>
        </p:grpSpPr>
        <p:pic>
          <p:nvPicPr>
            <p:cNvPr id="336" name="Google Shape;336;p3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485550" y="5118372"/>
              <a:ext cx="658325" cy="672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" name="Google Shape;337;p3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485550" y="4483677"/>
              <a:ext cx="658325" cy="6724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" name="Google Shape;338;p3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485550" y="3848982"/>
              <a:ext cx="658325" cy="672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" name="Google Shape;339;p3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485550" y="3214288"/>
              <a:ext cx="658325" cy="6724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" name="Google Shape;340;p3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485550" y="2650115"/>
              <a:ext cx="658325" cy="6724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3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485550" y="2015420"/>
              <a:ext cx="658325" cy="672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3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485550" y="1380725"/>
              <a:ext cx="658325" cy="6724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3" name="Google Shape;343;p32"/>
          <p:cNvSpPr txBox="1"/>
          <p:nvPr/>
        </p:nvSpPr>
        <p:spPr>
          <a:xfrm>
            <a:off x="6161775" y="1152125"/>
            <a:ext cx="336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DB3279"/>
                </a:solidFill>
                <a:latin typeface="Montserrat"/>
                <a:ea typeface="Montserrat"/>
                <a:cs typeface="Montserrat"/>
                <a:sym typeface="Montserrat"/>
              </a:rPr>
              <a:t>Contributors</a:t>
            </a:r>
            <a:endParaRPr b="1" sz="2000">
              <a:solidFill>
                <a:srgbClr val="DB32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4" name="Google Shape;344;p32"/>
          <p:cNvSpPr txBox="1"/>
          <p:nvPr>
            <p:ph idx="2" type="subTitle"/>
          </p:nvPr>
        </p:nvSpPr>
        <p:spPr>
          <a:xfrm>
            <a:off x="4346175" y="5158525"/>
            <a:ext cx="7371600" cy="70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Time to </a:t>
            </a:r>
            <a:r>
              <a:rPr b="1" lang="en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get "the bands" back together again</a:t>
            </a:r>
            <a:r>
              <a:rPr lang="en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, unified by a focus on our conceptual model.</a:t>
            </a:r>
            <a:endParaRPr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5" name="Google Shape;345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94550" y="4269750"/>
            <a:ext cx="5630600" cy="56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3"/>
          <p:cNvSpPr txBox="1"/>
          <p:nvPr>
            <p:ph type="title"/>
          </p:nvPr>
        </p:nvSpPr>
        <p:spPr>
          <a:xfrm>
            <a:off x="2813926" y="2474700"/>
            <a:ext cx="6773400" cy="1908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14000"/>
              </a:srgbClr>
            </a:outerShdw>
          </a:effectLst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>
                <a:solidFill>
                  <a:schemeClr val="lt1"/>
                </a:solidFill>
              </a:rPr>
              <a:t>How are we building it?</a:t>
            </a:r>
            <a:endParaRPr b="0" sz="6200"/>
          </a:p>
        </p:txBody>
      </p:sp>
      <p:pic>
        <p:nvPicPr>
          <p:cNvPr id="351" name="Google Shape;3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7775" y="121550"/>
            <a:ext cx="762000" cy="14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4"/>
          <p:cNvSpPr txBox="1"/>
          <p:nvPr>
            <p:ph type="title"/>
          </p:nvPr>
        </p:nvSpPr>
        <p:spPr>
          <a:xfrm>
            <a:off x="857775" y="264425"/>
            <a:ext cx="10813800" cy="76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new platform</a:t>
            </a:r>
            <a:endParaRPr/>
          </a:p>
        </p:txBody>
      </p:sp>
      <p:sp>
        <p:nvSpPr>
          <p:cNvPr id="357" name="Google Shape;357;p34"/>
          <p:cNvSpPr txBox="1"/>
          <p:nvPr>
            <p:ph idx="1" type="body"/>
          </p:nvPr>
        </p:nvSpPr>
        <p:spPr>
          <a:xfrm>
            <a:off x="903975" y="2821375"/>
            <a:ext cx="15585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A modern and accessible Javascript framework for building frontend components.</a:t>
            </a:r>
            <a:endParaRPr i="1" sz="1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58" name="Google Shape;35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7775" y="121550"/>
            <a:ext cx="762000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4"/>
          <p:cNvSpPr txBox="1"/>
          <p:nvPr>
            <p:ph idx="2" type="subTitle"/>
          </p:nvPr>
        </p:nvSpPr>
        <p:spPr>
          <a:xfrm>
            <a:off x="903975" y="2214600"/>
            <a:ext cx="22665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Vue.js</a:t>
            </a:r>
            <a:endParaRPr i="1"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b="1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360" name="Google Shape;360;p34"/>
          <p:cNvSpPr/>
          <p:nvPr/>
        </p:nvSpPr>
        <p:spPr>
          <a:xfrm>
            <a:off x="2885175" y="2531625"/>
            <a:ext cx="1721100" cy="83100"/>
          </a:xfrm>
          <a:prstGeom prst="roundRect">
            <a:avLst>
              <a:gd fmla="val 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61" name="Google Shape;361;p34"/>
          <p:cNvSpPr txBox="1"/>
          <p:nvPr>
            <p:ph idx="2" type="subTitle"/>
          </p:nvPr>
        </p:nvSpPr>
        <p:spPr>
          <a:xfrm>
            <a:off x="2885175" y="2214611"/>
            <a:ext cx="23424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"/>
              <a:t>Vite.js</a:t>
            </a:r>
            <a:endParaRPr i="1"/>
          </a:p>
        </p:txBody>
      </p:sp>
      <p:sp>
        <p:nvSpPr>
          <p:cNvPr id="362" name="Google Shape;362;p34"/>
          <p:cNvSpPr/>
          <p:nvPr/>
        </p:nvSpPr>
        <p:spPr>
          <a:xfrm>
            <a:off x="5018775" y="2531625"/>
            <a:ext cx="1770300" cy="831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63" name="Google Shape;363;p34"/>
          <p:cNvSpPr txBox="1"/>
          <p:nvPr>
            <p:ph idx="2" type="subTitle"/>
          </p:nvPr>
        </p:nvSpPr>
        <p:spPr>
          <a:xfrm>
            <a:off x="5018775" y="2214611"/>
            <a:ext cx="21276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"/>
              <a:t>Nuxt.js</a:t>
            </a:r>
            <a:endParaRPr i="1"/>
          </a:p>
        </p:txBody>
      </p:sp>
      <p:sp>
        <p:nvSpPr>
          <p:cNvPr id="364" name="Google Shape;364;p34"/>
          <p:cNvSpPr/>
          <p:nvPr/>
        </p:nvSpPr>
        <p:spPr>
          <a:xfrm>
            <a:off x="9618300" y="2531625"/>
            <a:ext cx="1795200" cy="831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65" name="Google Shape;365;p34"/>
          <p:cNvSpPr/>
          <p:nvPr/>
        </p:nvSpPr>
        <p:spPr>
          <a:xfrm>
            <a:off x="903975" y="2531625"/>
            <a:ext cx="1484700" cy="83100"/>
          </a:xfrm>
          <a:prstGeom prst="roundRect">
            <a:avLst>
              <a:gd fmla="val 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66" name="Google Shape;366;p34"/>
          <p:cNvSpPr txBox="1"/>
          <p:nvPr>
            <p:ph idx="1" type="body"/>
          </p:nvPr>
        </p:nvSpPr>
        <p:spPr>
          <a:xfrm>
            <a:off x="2885175" y="2821386"/>
            <a:ext cx="23424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A next-gen build tool.</a:t>
            </a:r>
            <a:endParaRPr i="1" sz="1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67" name="Google Shape;367;p34"/>
          <p:cNvSpPr txBox="1"/>
          <p:nvPr>
            <p:ph idx="1" type="body"/>
          </p:nvPr>
        </p:nvSpPr>
        <p:spPr>
          <a:xfrm>
            <a:off x="5018775" y="2821386"/>
            <a:ext cx="2182800" cy="64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A rendering framework built on vue that will enable us to build our sites statically.</a:t>
            </a:r>
            <a:endParaRPr b="1" i="1"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8" name="Google Shape;368;p34"/>
          <p:cNvSpPr txBox="1"/>
          <p:nvPr>
            <p:ph idx="1" type="body"/>
          </p:nvPr>
        </p:nvSpPr>
        <p:spPr>
          <a:xfrm>
            <a:off x="9666975" y="2821386"/>
            <a:ext cx="21828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A utility class CSS framework.</a:t>
            </a:r>
            <a:endParaRPr b="1" i="1" sz="1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9" name="Google Shape;36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9425" y="1517576"/>
            <a:ext cx="943325" cy="94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5944" y="1303631"/>
            <a:ext cx="2127600" cy="1464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4275" y="1667702"/>
            <a:ext cx="943325" cy="714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681750" y="1405032"/>
            <a:ext cx="1094524" cy="1094524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4"/>
          <p:cNvSpPr txBox="1"/>
          <p:nvPr>
            <p:ph idx="2" type="subTitle"/>
          </p:nvPr>
        </p:nvSpPr>
        <p:spPr>
          <a:xfrm>
            <a:off x="9666975" y="2214611"/>
            <a:ext cx="28455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"/>
              <a:t>Tailwind CSS</a:t>
            </a:r>
            <a:endParaRPr i="1"/>
          </a:p>
        </p:txBody>
      </p:sp>
      <p:sp>
        <p:nvSpPr>
          <p:cNvPr id="374" name="Google Shape;374;p34"/>
          <p:cNvSpPr txBox="1"/>
          <p:nvPr/>
        </p:nvSpPr>
        <p:spPr>
          <a:xfrm>
            <a:off x="927001" y="4146131"/>
            <a:ext cx="1008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Intern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Ashlyn Knox</a:t>
            </a: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evaluated multiple platforms including Vue.js, React, and Fast API in different configurations and the Websites &amp; Apps team has collaborated together on and rallied around this platform.</a:t>
            </a:r>
            <a:endParaRPr sz="2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5" name="Google Shape;375;p34"/>
          <p:cNvSpPr txBox="1"/>
          <p:nvPr/>
        </p:nvSpPr>
        <p:spPr>
          <a:xfrm>
            <a:off x="927001" y="4755731"/>
            <a:ext cx="1008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https://gitlab.com/fedora/websites-apps/fedora-websites/fedora-websites-3.0</a:t>
            </a:r>
            <a:endParaRPr b="1" sz="24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6" name="Google Shape;376;p34"/>
          <p:cNvSpPr/>
          <p:nvPr/>
        </p:nvSpPr>
        <p:spPr>
          <a:xfrm>
            <a:off x="7332300" y="2531625"/>
            <a:ext cx="1795200" cy="83100"/>
          </a:xfrm>
          <a:prstGeom prst="roundRect">
            <a:avLst>
              <a:gd fmla="val 0" name="adj"/>
            </a:avLst>
          </a:prstGeom>
          <a:solidFill>
            <a:srgbClr val="DB32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77" name="Google Shape;377;p34"/>
          <p:cNvSpPr txBox="1"/>
          <p:nvPr>
            <p:ph idx="1" type="body"/>
          </p:nvPr>
        </p:nvSpPr>
        <p:spPr>
          <a:xfrm>
            <a:off x="7380975" y="2821375"/>
            <a:ext cx="2081100" cy="877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A headless CMS that provides a simple UI for adding &amp; editing content with a git-based workflow.</a:t>
            </a:r>
            <a:endParaRPr b="1" i="1"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8" name="Google Shape;378;p34"/>
          <p:cNvSpPr txBox="1"/>
          <p:nvPr>
            <p:ph idx="2" type="subTitle"/>
          </p:nvPr>
        </p:nvSpPr>
        <p:spPr>
          <a:xfrm>
            <a:off x="7380975" y="2214611"/>
            <a:ext cx="28455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"/>
              <a:t>Netlify CMS</a:t>
            </a:r>
            <a:endParaRPr i="1"/>
          </a:p>
        </p:txBody>
      </p:sp>
      <p:pic>
        <p:nvPicPr>
          <p:cNvPr id="379" name="Google Shape;379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33925" y="1481213"/>
            <a:ext cx="943325" cy="9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/>
          <p:nvPr>
            <p:ph type="title"/>
          </p:nvPr>
        </p:nvSpPr>
        <p:spPr>
          <a:xfrm>
            <a:off x="1956528" y="1692750"/>
            <a:ext cx="8488200" cy="28629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14000"/>
              </a:srgbClr>
            </a:outerShdw>
          </a:effectLst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>
                <a:solidFill>
                  <a:schemeClr val="lt1"/>
                </a:solidFill>
              </a:rPr>
              <a:t>What is this talk about, and what is it not about?</a:t>
            </a:r>
            <a:endParaRPr b="0" sz="6200"/>
          </a:p>
        </p:txBody>
      </p:sp>
      <p:pic>
        <p:nvPicPr>
          <p:cNvPr id="134" name="Google Shape;13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7775" y="121550"/>
            <a:ext cx="762000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7"/>
          <p:cNvSpPr txBox="1"/>
          <p:nvPr/>
        </p:nvSpPr>
        <p:spPr>
          <a:xfrm>
            <a:off x="2030175" y="4733737"/>
            <a:ext cx="8340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It's about </a:t>
            </a:r>
            <a:r>
              <a:rPr lang="en" sz="21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Fedora's websites</a:t>
            </a:r>
            <a:r>
              <a:rPr b="1" lang="en" sz="2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b="1" sz="2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Not the web apps &amp; infrastructure apps.</a:t>
            </a:r>
            <a:endParaRPr b="1" sz="2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5"/>
          <p:cNvSpPr txBox="1"/>
          <p:nvPr>
            <p:ph type="title"/>
          </p:nvPr>
        </p:nvSpPr>
        <p:spPr>
          <a:xfrm>
            <a:off x="857775" y="264425"/>
            <a:ext cx="10813800" cy="76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Status Part 1</a:t>
            </a:r>
            <a:endParaRPr/>
          </a:p>
        </p:txBody>
      </p:sp>
      <p:sp>
        <p:nvSpPr>
          <p:cNvPr id="385" name="Google Shape;385;p35"/>
          <p:cNvSpPr txBox="1"/>
          <p:nvPr>
            <p:ph idx="1" type="body"/>
          </p:nvPr>
        </p:nvSpPr>
        <p:spPr>
          <a:xfrm>
            <a:off x="857775" y="3635800"/>
            <a:ext cx="3286800" cy="14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500">
                <a:latin typeface="Open Sans Light"/>
                <a:ea typeface="Open Sans Light"/>
                <a:cs typeface="Open Sans Light"/>
                <a:sym typeface="Open Sans Light"/>
              </a:rPr>
              <a:t>Once we are done with multiple rounds of feedbacks from the community, we establish a final set of mockups that need to be implemented. </a:t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86" name="Google Shape;386;p35"/>
          <p:cNvSpPr txBox="1"/>
          <p:nvPr>
            <p:ph idx="2" type="subTitle"/>
          </p:nvPr>
        </p:nvSpPr>
        <p:spPr>
          <a:xfrm>
            <a:off x="857725" y="3197100"/>
            <a:ext cx="32868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">
                <a:latin typeface="Red Hat Text SemiBold"/>
                <a:ea typeface="Red Hat Text SemiBold"/>
                <a:cs typeface="Red Hat Text SemiBold"/>
                <a:sym typeface="Red Hat Text SemiBold"/>
              </a:rPr>
              <a:t>Create design mockups</a:t>
            </a:r>
            <a:endParaRPr>
              <a:latin typeface="Red Hat Text SemiBold"/>
              <a:ea typeface="Red Hat Text SemiBold"/>
              <a:cs typeface="Red Hat Text SemiBold"/>
              <a:sym typeface="Red Hat Text SemiBold"/>
            </a:endParaRPr>
          </a:p>
        </p:txBody>
      </p:sp>
      <p:sp>
        <p:nvSpPr>
          <p:cNvPr id="387" name="Google Shape;387;p35"/>
          <p:cNvSpPr txBox="1"/>
          <p:nvPr>
            <p:ph idx="3" type="body"/>
          </p:nvPr>
        </p:nvSpPr>
        <p:spPr>
          <a:xfrm>
            <a:off x="4621325" y="3635775"/>
            <a:ext cx="3286800" cy="14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500">
                <a:latin typeface="Open Sans Light"/>
                <a:ea typeface="Open Sans Light"/>
                <a:cs typeface="Open Sans Light"/>
                <a:sym typeface="Open Sans Light"/>
              </a:rPr>
              <a:t>With the decided set of mockups, we convert them into interactive proof-of-concepts by building the relevant frontend and backend elements.</a:t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88" name="Google Shape;388;p35"/>
          <p:cNvSpPr txBox="1"/>
          <p:nvPr>
            <p:ph idx="4" type="subTitle"/>
          </p:nvPr>
        </p:nvSpPr>
        <p:spPr>
          <a:xfrm>
            <a:off x="4621324" y="3197075"/>
            <a:ext cx="32868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">
                <a:latin typeface="Red Hat Text SemiBold"/>
                <a:ea typeface="Red Hat Text SemiBold"/>
                <a:cs typeface="Red Hat Text SemiBold"/>
                <a:sym typeface="Red Hat Text SemiBold"/>
              </a:rPr>
              <a:t>Develop on the code</a:t>
            </a:r>
            <a:endParaRPr>
              <a:latin typeface="Red Hat Text SemiBold"/>
              <a:ea typeface="Red Hat Text SemiBold"/>
              <a:cs typeface="Red Hat Text SemiBold"/>
              <a:sym typeface="Red Hat Text SemiBold"/>
            </a:endParaRPr>
          </a:p>
        </p:txBody>
      </p:sp>
      <p:sp>
        <p:nvSpPr>
          <p:cNvPr id="389" name="Google Shape;389;p35"/>
          <p:cNvSpPr txBox="1"/>
          <p:nvPr>
            <p:ph idx="4294967295" type="body"/>
          </p:nvPr>
        </p:nvSpPr>
        <p:spPr>
          <a:xfrm>
            <a:off x="8384875" y="3635800"/>
            <a:ext cx="3286800" cy="13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1500">
                <a:latin typeface="Open Sans Light"/>
                <a:ea typeface="Open Sans Light"/>
                <a:cs typeface="Open Sans Light"/>
                <a:sym typeface="Open Sans Light"/>
              </a:rPr>
              <a:t>As the initial website platform &amp; CMS become ready for use, we'll start entering in the content for all the website sections and prepare it for translation.  </a:t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90" name="Google Shape;390;p35"/>
          <p:cNvSpPr txBox="1"/>
          <p:nvPr>
            <p:ph idx="4294967295" type="subTitle"/>
          </p:nvPr>
        </p:nvSpPr>
        <p:spPr>
          <a:xfrm>
            <a:off x="8384874" y="3197088"/>
            <a:ext cx="32868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">
                <a:solidFill>
                  <a:schemeClr val="accent2"/>
                </a:solidFill>
                <a:latin typeface="Red Hat Text SemiBold"/>
                <a:ea typeface="Red Hat Text SemiBold"/>
                <a:cs typeface="Red Hat Text SemiBold"/>
                <a:sym typeface="Red Hat Text SemiBold"/>
              </a:rPr>
              <a:t>Add/Edit/Finalize Content</a:t>
            </a:r>
            <a:endParaRPr>
              <a:solidFill>
                <a:schemeClr val="accent2"/>
              </a:solidFill>
              <a:latin typeface="Red Hat Text SemiBold"/>
              <a:ea typeface="Red Hat Text SemiBold"/>
              <a:cs typeface="Red Hat Text SemiBold"/>
              <a:sym typeface="Red Hat Text SemiBold"/>
            </a:endParaRPr>
          </a:p>
        </p:txBody>
      </p:sp>
      <p:grpSp>
        <p:nvGrpSpPr>
          <p:cNvPr id="391" name="Google Shape;391;p35"/>
          <p:cNvGrpSpPr/>
          <p:nvPr/>
        </p:nvGrpSpPr>
        <p:grpSpPr>
          <a:xfrm>
            <a:off x="986495" y="1611464"/>
            <a:ext cx="1379700" cy="1354800"/>
            <a:chOff x="986495" y="1611464"/>
            <a:chExt cx="1379700" cy="1354800"/>
          </a:xfrm>
        </p:grpSpPr>
        <p:sp>
          <p:nvSpPr>
            <p:cNvPr id="392" name="Google Shape;392;p35"/>
            <p:cNvSpPr/>
            <p:nvPr/>
          </p:nvSpPr>
          <p:spPr>
            <a:xfrm>
              <a:off x="986495" y="1611464"/>
              <a:ext cx="1379700" cy="1354800"/>
            </a:xfrm>
            <a:prstGeom prst="ellipse">
              <a:avLst/>
            </a:prstGeom>
            <a:solidFill>
              <a:srgbClr val="EEEEEE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93" name="Google Shape;393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19125" y="1831713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4" name="Google Shape;394;p35"/>
          <p:cNvSpPr/>
          <p:nvPr/>
        </p:nvSpPr>
        <p:spPr>
          <a:xfrm>
            <a:off x="8503670" y="1611476"/>
            <a:ext cx="1379700" cy="13548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5" name="Google Shape;39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27775" y="121550"/>
            <a:ext cx="762000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5"/>
          <p:cNvSpPr/>
          <p:nvPr/>
        </p:nvSpPr>
        <p:spPr>
          <a:xfrm>
            <a:off x="857775" y="5306000"/>
            <a:ext cx="1241400" cy="2778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 progress</a:t>
            </a:r>
            <a:endParaRPr sz="12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703845" y="1611464"/>
            <a:ext cx="1379700" cy="1354800"/>
            <a:chOff x="4703845" y="1611464"/>
            <a:chExt cx="1379700" cy="1354800"/>
          </a:xfrm>
        </p:grpSpPr>
        <p:sp>
          <p:nvSpPr>
            <p:cNvPr id="398" name="Google Shape;398;p35"/>
            <p:cNvSpPr/>
            <p:nvPr/>
          </p:nvSpPr>
          <p:spPr>
            <a:xfrm>
              <a:off x="4703845" y="1611464"/>
              <a:ext cx="1379700" cy="1354800"/>
            </a:xfrm>
            <a:prstGeom prst="ellipse">
              <a:avLst/>
            </a:prstGeom>
            <a:solidFill>
              <a:srgbClr val="EEEEEE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99" name="Google Shape;399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22200" y="1831700"/>
              <a:ext cx="11430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0" name="Google Shape;400;p35"/>
          <p:cNvSpPr/>
          <p:nvPr/>
        </p:nvSpPr>
        <p:spPr>
          <a:xfrm>
            <a:off x="4591575" y="5306000"/>
            <a:ext cx="1241400" cy="2778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 progress</a:t>
            </a:r>
            <a:endParaRPr sz="12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01" name="Google Shape;401;p35"/>
          <p:cNvSpPr/>
          <p:nvPr/>
        </p:nvSpPr>
        <p:spPr>
          <a:xfrm>
            <a:off x="8401575" y="5306000"/>
            <a:ext cx="1528500" cy="2778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Starting soon</a:t>
            </a:r>
            <a:endParaRPr sz="12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402" name="Google Shape;40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04700" y="1869775"/>
            <a:ext cx="838275" cy="8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6"/>
          <p:cNvSpPr txBox="1"/>
          <p:nvPr>
            <p:ph type="title"/>
          </p:nvPr>
        </p:nvSpPr>
        <p:spPr>
          <a:xfrm>
            <a:off x="857775" y="264425"/>
            <a:ext cx="10813800" cy="76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Status Part 2</a:t>
            </a:r>
            <a:endParaRPr/>
          </a:p>
        </p:txBody>
      </p:sp>
      <p:sp>
        <p:nvSpPr>
          <p:cNvPr id="408" name="Google Shape;408;p36"/>
          <p:cNvSpPr txBox="1"/>
          <p:nvPr>
            <p:ph idx="1" type="body"/>
          </p:nvPr>
        </p:nvSpPr>
        <p:spPr>
          <a:xfrm>
            <a:off x="857775" y="3635800"/>
            <a:ext cx="3286800" cy="13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2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Open Sans Light"/>
                <a:ea typeface="Open Sans Light"/>
                <a:cs typeface="Open Sans Light"/>
                <a:sym typeface="Open Sans Light"/>
              </a:rPr>
              <a:t>Set up a staging deployment to test waters in the community on the work done so far with the new builds. Solicit community feedback and iterate based on the findings.</a:t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09" name="Google Shape;409;p36"/>
          <p:cNvSpPr txBox="1"/>
          <p:nvPr>
            <p:ph idx="2" type="subTitle"/>
          </p:nvPr>
        </p:nvSpPr>
        <p:spPr>
          <a:xfrm>
            <a:off x="857725" y="3197100"/>
            <a:ext cx="32868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">
                <a:latin typeface="Red Hat Text SemiBold"/>
                <a:ea typeface="Red Hat Text SemiBold"/>
                <a:cs typeface="Red Hat Text SemiBold"/>
                <a:sym typeface="Red Hat Text SemiBold"/>
              </a:rPr>
              <a:t>Set up staging &amp; gather feedback</a:t>
            </a:r>
            <a:endParaRPr>
              <a:latin typeface="Red Hat Text SemiBold"/>
              <a:ea typeface="Red Hat Text SemiBold"/>
              <a:cs typeface="Red Hat Text SemiBold"/>
              <a:sym typeface="Red Hat Text SemiBold"/>
            </a:endParaRPr>
          </a:p>
        </p:txBody>
      </p:sp>
      <p:sp>
        <p:nvSpPr>
          <p:cNvPr id="410" name="Google Shape;410;p36"/>
          <p:cNvSpPr txBox="1"/>
          <p:nvPr>
            <p:ph idx="3" type="body"/>
          </p:nvPr>
        </p:nvSpPr>
        <p:spPr>
          <a:xfrm>
            <a:off x="4621325" y="3635775"/>
            <a:ext cx="3286800" cy="11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500">
                <a:latin typeface="Open Sans Light"/>
                <a:ea typeface="Open Sans Light"/>
                <a:cs typeface="Open Sans Light"/>
                <a:sym typeface="Open Sans Light"/>
              </a:rPr>
              <a:t>With the included set of improvements, we keep updating </a:t>
            </a:r>
            <a:r>
              <a:rPr lang="en" sz="1500">
                <a:latin typeface="Open Sans Light"/>
                <a:ea typeface="Open Sans Light"/>
                <a:cs typeface="Open Sans Light"/>
                <a:sym typeface="Open Sans Light"/>
              </a:rPr>
              <a:t>the staging and soon enough, production environment from time to time. </a:t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11" name="Google Shape;411;p36"/>
          <p:cNvSpPr txBox="1"/>
          <p:nvPr>
            <p:ph idx="4" type="subTitle"/>
          </p:nvPr>
        </p:nvSpPr>
        <p:spPr>
          <a:xfrm>
            <a:off x="4621324" y="3197075"/>
            <a:ext cx="32868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">
                <a:latin typeface="Red Hat Text SemiBold"/>
                <a:ea typeface="Red Hat Text SemiBold"/>
                <a:cs typeface="Red Hat Text SemiBold"/>
                <a:sym typeface="Red Hat Text SemiBold"/>
              </a:rPr>
              <a:t>Facilitate on the finale</a:t>
            </a:r>
            <a:endParaRPr>
              <a:latin typeface="Red Hat Text SemiBold"/>
              <a:ea typeface="Red Hat Text SemiBold"/>
              <a:cs typeface="Red Hat Text SemiBold"/>
              <a:sym typeface="Red Hat Text SemiBold"/>
            </a:endParaRPr>
          </a:p>
        </p:txBody>
      </p:sp>
      <p:sp>
        <p:nvSpPr>
          <p:cNvPr id="412" name="Google Shape;412;p36"/>
          <p:cNvSpPr txBox="1"/>
          <p:nvPr>
            <p:ph idx="4294967295" type="body"/>
          </p:nvPr>
        </p:nvSpPr>
        <p:spPr>
          <a:xfrm>
            <a:off x="8384875" y="3635800"/>
            <a:ext cx="3286800" cy="13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1500">
                <a:latin typeface="Open Sans Light"/>
                <a:ea typeface="Open Sans Light"/>
                <a:cs typeface="Open Sans Light"/>
                <a:sym typeface="Open Sans Light"/>
              </a:rPr>
              <a:t>As progress is made</a:t>
            </a:r>
            <a:r>
              <a:rPr lang="en" sz="1500">
                <a:latin typeface="Open Sans Light"/>
                <a:ea typeface="Open Sans Light"/>
                <a:cs typeface="Open Sans Light"/>
                <a:sym typeface="Open Sans Light"/>
              </a:rPr>
              <a:t>, each step gets documented to pave the way for new contributors to join in the effort and for facilitate maintenance into the future.</a:t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13" name="Google Shape;413;p36"/>
          <p:cNvSpPr txBox="1"/>
          <p:nvPr>
            <p:ph idx="4294967295" type="subTitle"/>
          </p:nvPr>
        </p:nvSpPr>
        <p:spPr>
          <a:xfrm>
            <a:off x="8384874" y="3197088"/>
            <a:ext cx="32868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">
                <a:solidFill>
                  <a:schemeClr val="accent2"/>
                </a:solidFill>
                <a:latin typeface="Red Hat Text SemiBold"/>
                <a:ea typeface="Red Hat Text SemiBold"/>
                <a:cs typeface="Red Hat Text SemiBold"/>
                <a:sym typeface="Red Hat Text SemiBold"/>
              </a:rPr>
              <a:t>Documentation</a:t>
            </a:r>
            <a:endParaRPr>
              <a:solidFill>
                <a:schemeClr val="accent2"/>
              </a:solidFill>
              <a:latin typeface="Red Hat Text SemiBold"/>
              <a:ea typeface="Red Hat Text SemiBold"/>
              <a:cs typeface="Red Hat Text SemiBold"/>
              <a:sym typeface="Red Hat Text SemiBold"/>
            </a:endParaRPr>
          </a:p>
        </p:txBody>
      </p:sp>
      <p:sp>
        <p:nvSpPr>
          <p:cNvPr id="414" name="Google Shape;414;p36"/>
          <p:cNvSpPr/>
          <p:nvPr/>
        </p:nvSpPr>
        <p:spPr>
          <a:xfrm>
            <a:off x="986495" y="1611464"/>
            <a:ext cx="1379700" cy="13548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5" name="Google Shape;415;p36"/>
          <p:cNvGrpSpPr/>
          <p:nvPr/>
        </p:nvGrpSpPr>
        <p:grpSpPr>
          <a:xfrm>
            <a:off x="4703845" y="1611464"/>
            <a:ext cx="1379700" cy="1354800"/>
            <a:chOff x="4703845" y="1611464"/>
            <a:chExt cx="1379700" cy="1354800"/>
          </a:xfrm>
        </p:grpSpPr>
        <p:sp>
          <p:nvSpPr>
            <p:cNvPr id="416" name="Google Shape;416;p36"/>
            <p:cNvSpPr/>
            <p:nvPr/>
          </p:nvSpPr>
          <p:spPr>
            <a:xfrm>
              <a:off x="4703845" y="1611464"/>
              <a:ext cx="1379700" cy="1354800"/>
            </a:xfrm>
            <a:prstGeom prst="ellipse">
              <a:avLst/>
            </a:prstGeom>
            <a:solidFill>
              <a:srgbClr val="EEEEEE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17" name="Google Shape;417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36475" y="1831700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8" name="Google Shape;418;p36"/>
          <p:cNvGrpSpPr/>
          <p:nvPr/>
        </p:nvGrpSpPr>
        <p:grpSpPr>
          <a:xfrm>
            <a:off x="8503670" y="1611476"/>
            <a:ext cx="1379700" cy="1354800"/>
            <a:chOff x="8503670" y="1611476"/>
            <a:chExt cx="1379700" cy="1354800"/>
          </a:xfrm>
        </p:grpSpPr>
        <p:sp>
          <p:nvSpPr>
            <p:cNvPr id="419" name="Google Shape;419;p36"/>
            <p:cNvSpPr/>
            <p:nvPr/>
          </p:nvSpPr>
          <p:spPr>
            <a:xfrm>
              <a:off x="8503670" y="1611476"/>
              <a:ext cx="1379700" cy="1354800"/>
            </a:xfrm>
            <a:prstGeom prst="ellipse">
              <a:avLst/>
            </a:prstGeom>
            <a:solidFill>
              <a:srgbClr val="EEEEEE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20" name="Google Shape;420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792913" y="1831718"/>
              <a:ext cx="801172" cy="914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1" name="Google Shape;42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27775" y="121550"/>
            <a:ext cx="762000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6"/>
          <p:cNvSpPr/>
          <p:nvPr/>
        </p:nvSpPr>
        <p:spPr>
          <a:xfrm>
            <a:off x="8401575" y="5306000"/>
            <a:ext cx="1241400" cy="2778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 progress</a:t>
            </a:r>
            <a:endParaRPr sz="12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423" name="Google Shape;423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6163" y="1831713"/>
            <a:ext cx="1144286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7"/>
          <p:cNvSpPr txBox="1"/>
          <p:nvPr>
            <p:ph idx="1" type="body"/>
          </p:nvPr>
        </p:nvSpPr>
        <p:spPr>
          <a:xfrm>
            <a:off x="857775" y="3940595"/>
            <a:ext cx="4687800" cy="15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The website is about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Flock, Nest, Hatch and other such events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. As the work on it is in progress and scope of the project is (comparatively) smaller - it can be a great starting point.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9" name="Google Shape;429;p37"/>
          <p:cNvSpPr txBox="1"/>
          <p:nvPr>
            <p:ph idx="2" type="subTitle"/>
          </p:nvPr>
        </p:nvSpPr>
        <p:spPr>
          <a:xfrm>
            <a:off x="857775" y="3349488"/>
            <a:ext cx="46878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"/>
              <a:t>Flock To Fedora</a:t>
            </a:r>
            <a:endParaRPr/>
          </a:p>
        </p:txBody>
      </p:sp>
      <p:sp>
        <p:nvSpPr>
          <p:cNvPr id="430" name="Google Shape;430;p37"/>
          <p:cNvSpPr txBox="1"/>
          <p:nvPr>
            <p:ph idx="3" type="body"/>
          </p:nvPr>
        </p:nvSpPr>
        <p:spPr>
          <a:xfrm>
            <a:off x="6225375" y="3940583"/>
            <a:ext cx="4687800" cy="15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This website is a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landing page for Fedora’s default selected browser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where it aggregates news articles from Fedora Magazine and shows useful links. The smaller scope can be welcoming for starters.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1" name="Google Shape;431;p37"/>
          <p:cNvSpPr txBox="1"/>
          <p:nvPr>
            <p:ph idx="4" type="subTitle"/>
          </p:nvPr>
        </p:nvSpPr>
        <p:spPr>
          <a:xfrm>
            <a:off x="6225375" y="3349475"/>
            <a:ext cx="46878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"/>
              <a:t>Start</a:t>
            </a:r>
            <a:endParaRPr/>
          </a:p>
        </p:txBody>
      </p:sp>
      <p:sp>
        <p:nvSpPr>
          <p:cNvPr id="432" name="Google Shape;432;p37"/>
          <p:cNvSpPr txBox="1"/>
          <p:nvPr>
            <p:ph type="title"/>
          </p:nvPr>
        </p:nvSpPr>
        <p:spPr>
          <a:xfrm>
            <a:off x="857775" y="264425"/>
            <a:ext cx="10813800" cy="76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do we start?</a:t>
            </a:r>
            <a:endParaRPr/>
          </a:p>
        </p:txBody>
      </p:sp>
      <p:sp>
        <p:nvSpPr>
          <p:cNvPr id="433" name="Google Shape;433;p37"/>
          <p:cNvSpPr txBox="1"/>
          <p:nvPr>
            <p:ph idx="2" type="subTitle"/>
          </p:nvPr>
        </p:nvSpPr>
        <p:spPr>
          <a:xfrm>
            <a:off x="857775" y="1027925"/>
            <a:ext cx="10813800" cy="35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">
                <a:latin typeface="Red Hat Text SemiBold"/>
                <a:ea typeface="Red Hat Text SemiBold"/>
                <a:cs typeface="Red Hat Text SemiBold"/>
                <a:sym typeface="Red Hat Text SemiBold"/>
              </a:rPr>
              <a:t>We start small and build up to more complex targets.</a:t>
            </a:r>
            <a:endParaRPr>
              <a:latin typeface="Red Hat Text SemiBold"/>
              <a:ea typeface="Red Hat Text SemiBold"/>
              <a:cs typeface="Red Hat Text SemiBold"/>
              <a:sym typeface="Red Hat Text SemiBold"/>
            </a:endParaRPr>
          </a:p>
        </p:txBody>
      </p:sp>
      <p:grpSp>
        <p:nvGrpSpPr>
          <p:cNvPr id="434" name="Google Shape;434;p37"/>
          <p:cNvGrpSpPr/>
          <p:nvPr/>
        </p:nvGrpSpPr>
        <p:grpSpPr>
          <a:xfrm>
            <a:off x="986495" y="1611464"/>
            <a:ext cx="1379700" cy="1354800"/>
            <a:chOff x="986495" y="1611464"/>
            <a:chExt cx="1379700" cy="1354800"/>
          </a:xfrm>
        </p:grpSpPr>
        <p:sp>
          <p:nvSpPr>
            <p:cNvPr id="435" name="Google Shape;435;p37"/>
            <p:cNvSpPr/>
            <p:nvPr/>
          </p:nvSpPr>
          <p:spPr>
            <a:xfrm>
              <a:off x="986495" y="1611464"/>
              <a:ext cx="1379700" cy="1354800"/>
            </a:xfrm>
            <a:prstGeom prst="ellipse">
              <a:avLst/>
            </a:prstGeom>
            <a:solidFill>
              <a:srgbClr val="EEEEEE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36" name="Google Shape;436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19150" y="1831680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7" name="Google Shape;437;p37"/>
          <p:cNvGrpSpPr/>
          <p:nvPr/>
        </p:nvGrpSpPr>
        <p:grpSpPr>
          <a:xfrm>
            <a:off x="6307895" y="1611464"/>
            <a:ext cx="1379700" cy="1354800"/>
            <a:chOff x="6307895" y="1611464"/>
            <a:chExt cx="1379700" cy="1354800"/>
          </a:xfrm>
        </p:grpSpPr>
        <p:sp>
          <p:nvSpPr>
            <p:cNvPr id="438" name="Google Shape;438;p37"/>
            <p:cNvSpPr/>
            <p:nvPr/>
          </p:nvSpPr>
          <p:spPr>
            <a:xfrm>
              <a:off x="6307895" y="1611464"/>
              <a:ext cx="1379700" cy="1354800"/>
            </a:xfrm>
            <a:prstGeom prst="ellipse">
              <a:avLst/>
            </a:prstGeom>
            <a:solidFill>
              <a:srgbClr val="EEEEEE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39" name="Google Shape;43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40525" y="1831700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0" name="Google Shape;44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27775" y="121550"/>
            <a:ext cx="762000" cy="14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8"/>
          <p:cNvSpPr txBox="1"/>
          <p:nvPr>
            <p:ph type="title"/>
          </p:nvPr>
        </p:nvSpPr>
        <p:spPr>
          <a:xfrm>
            <a:off x="857775" y="264425"/>
            <a:ext cx="10813800" cy="76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Involved</a:t>
            </a:r>
            <a:endParaRPr/>
          </a:p>
        </p:txBody>
      </p:sp>
      <p:pic>
        <p:nvPicPr>
          <p:cNvPr id="446" name="Google Shape;44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7775" y="121550"/>
            <a:ext cx="762000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8"/>
          <p:cNvSpPr txBox="1"/>
          <p:nvPr>
            <p:ph idx="2" type="subTitle"/>
          </p:nvPr>
        </p:nvSpPr>
        <p:spPr>
          <a:xfrm>
            <a:off x="935900" y="3717375"/>
            <a:ext cx="22665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The code</a:t>
            </a:r>
            <a:endParaRPr i="1"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b="1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48" name="Google Shape;448;p38"/>
          <p:cNvSpPr/>
          <p:nvPr/>
        </p:nvSpPr>
        <p:spPr>
          <a:xfrm>
            <a:off x="891500" y="1488086"/>
            <a:ext cx="2127600" cy="83100"/>
          </a:xfrm>
          <a:prstGeom prst="roundRect">
            <a:avLst>
              <a:gd fmla="val 0" name="adj"/>
            </a:avLst>
          </a:prstGeom>
          <a:solidFill>
            <a:srgbClr val="DB32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49" name="Google Shape;449;p38"/>
          <p:cNvSpPr txBox="1"/>
          <p:nvPr>
            <p:ph idx="2" type="subTitle"/>
          </p:nvPr>
        </p:nvSpPr>
        <p:spPr>
          <a:xfrm>
            <a:off x="891500" y="1171061"/>
            <a:ext cx="21276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"/>
              <a:t>Matrix Chat</a:t>
            </a:r>
            <a:endParaRPr i="1"/>
          </a:p>
        </p:txBody>
      </p:sp>
      <p:sp>
        <p:nvSpPr>
          <p:cNvPr id="450" name="Google Shape;450;p38"/>
          <p:cNvSpPr/>
          <p:nvPr/>
        </p:nvSpPr>
        <p:spPr>
          <a:xfrm>
            <a:off x="3613100" y="1488073"/>
            <a:ext cx="2127600" cy="831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51" name="Google Shape;451;p38"/>
          <p:cNvSpPr/>
          <p:nvPr/>
        </p:nvSpPr>
        <p:spPr>
          <a:xfrm>
            <a:off x="935900" y="4034411"/>
            <a:ext cx="2127600" cy="83100"/>
          </a:xfrm>
          <a:prstGeom prst="roundRect">
            <a:avLst>
              <a:gd fmla="val 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52" name="Google Shape;452;p38"/>
          <p:cNvSpPr txBox="1"/>
          <p:nvPr>
            <p:ph idx="1" type="body"/>
          </p:nvPr>
        </p:nvSpPr>
        <p:spPr>
          <a:xfrm>
            <a:off x="891500" y="1777822"/>
            <a:ext cx="2355300" cy="4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#websites:fedoraproject.org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on chat.fedoraproject.org</a:t>
            </a:r>
            <a:endParaRPr b="1" i="1"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3" name="Google Shape;453;p38"/>
          <p:cNvSpPr txBox="1"/>
          <p:nvPr>
            <p:ph idx="1" type="body"/>
          </p:nvPr>
        </p:nvSpPr>
        <p:spPr>
          <a:xfrm>
            <a:off x="3613100" y="1777825"/>
            <a:ext cx="2647500" cy="1364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Every Tuesday at 1500 UTC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Jitsi meeting link: </a:t>
            </a:r>
            <a:r>
              <a:rPr b="1" lang="en" sz="12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https://meet.jit.si/fedora-websites-apps-meeting</a:t>
            </a:r>
            <a:endParaRPr b="1" sz="12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4" name="Google Shape;454;p38"/>
          <p:cNvSpPr txBox="1"/>
          <p:nvPr>
            <p:ph idx="2" type="subTitle"/>
          </p:nvPr>
        </p:nvSpPr>
        <p:spPr>
          <a:xfrm>
            <a:off x="3613100" y="1171048"/>
            <a:ext cx="28455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"/>
              <a:t>Meetings</a:t>
            </a:r>
            <a:endParaRPr i="1"/>
          </a:p>
        </p:txBody>
      </p:sp>
      <p:sp>
        <p:nvSpPr>
          <p:cNvPr id="455" name="Google Shape;455;p38"/>
          <p:cNvSpPr txBox="1"/>
          <p:nvPr/>
        </p:nvSpPr>
        <p:spPr>
          <a:xfrm>
            <a:off x="935901" y="4173081"/>
            <a:ext cx="10080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gitlab.com/fedora/websites-apps/fedora-websites/fedora-websites-3.0</a:t>
            </a:r>
            <a:endParaRPr b="1" sz="22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6" name="Google Shape;45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1500" y="2316625"/>
            <a:ext cx="1199338" cy="1199338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38"/>
          <p:cNvSpPr/>
          <p:nvPr/>
        </p:nvSpPr>
        <p:spPr>
          <a:xfrm>
            <a:off x="6508700" y="1488075"/>
            <a:ext cx="3637200" cy="83100"/>
          </a:xfrm>
          <a:prstGeom prst="roundRect">
            <a:avLst>
              <a:gd fmla="val 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58" name="Google Shape;458;p38"/>
          <p:cNvSpPr txBox="1"/>
          <p:nvPr>
            <p:ph idx="1" type="body"/>
          </p:nvPr>
        </p:nvSpPr>
        <p:spPr>
          <a:xfrm>
            <a:off x="6508700" y="1777825"/>
            <a:ext cx="4991700" cy="21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We have two types of new contributor training planned: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■"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Creating components for Fedora's website using Vue.js: 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A video-based training that will walk you through how to create a component step-by-step and get you on a good start to contributing to frontend!</a:t>
            </a:r>
            <a:br>
              <a:rPr lang="en" sz="1200">
                <a:latin typeface="Open Sans"/>
                <a:ea typeface="Open Sans"/>
                <a:cs typeface="Open Sans"/>
                <a:sym typeface="Open Sans"/>
              </a:rPr>
            </a:b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Hackfest &amp; video training for content entry: 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Help us add and edit content to the websites - this 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training will guide you on how to use netlify CMS to submit content to the website!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9" name="Google Shape;459;p38"/>
          <p:cNvSpPr txBox="1"/>
          <p:nvPr>
            <p:ph idx="2" type="subTitle"/>
          </p:nvPr>
        </p:nvSpPr>
        <p:spPr>
          <a:xfrm>
            <a:off x="6508700" y="1171050"/>
            <a:ext cx="43083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"/>
              <a:t>New Contributor Training Opportunities</a:t>
            </a:r>
            <a:endParaRPr i="1"/>
          </a:p>
        </p:txBody>
      </p:sp>
      <p:sp>
        <p:nvSpPr>
          <p:cNvPr id="460" name="Google Shape;460;p38"/>
          <p:cNvSpPr txBox="1"/>
          <p:nvPr>
            <p:ph idx="2" type="subTitle"/>
          </p:nvPr>
        </p:nvSpPr>
        <p:spPr>
          <a:xfrm>
            <a:off x="935900" y="4878844"/>
            <a:ext cx="22665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Our documentation</a:t>
            </a:r>
            <a:endParaRPr i="1"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b="1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61" name="Google Shape;461;p38"/>
          <p:cNvSpPr/>
          <p:nvPr/>
        </p:nvSpPr>
        <p:spPr>
          <a:xfrm>
            <a:off x="935900" y="5195879"/>
            <a:ext cx="2127600" cy="831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62" name="Google Shape;462;p38"/>
          <p:cNvSpPr txBox="1"/>
          <p:nvPr/>
        </p:nvSpPr>
        <p:spPr>
          <a:xfrm>
            <a:off x="935901" y="5334550"/>
            <a:ext cx="10080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docs.fedoraproject.org/en-US/websites</a:t>
            </a:r>
            <a:endParaRPr b="1" sz="22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61875" y="2514600"/>
            <a:ext cx="1828799" cy="1828799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39"/>
          <p:cNvSpPr txBox="1"/>
          <p:nvPr>
            <p:ph type="title"/>
          </p:nvPr>
        </p:nvSpPr>
        <p:spPr>
          <a:xfrm>
            <a:off x="484225" y="3044250"/>
            <a:ext cx="9193500" cy="769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Scan the QR code to view our documentation</a:t>
            </a:r>
            <a:br>
              <a:rPr b="0" lang="en" sz="2000">
                <a:solidFill>
                  <a:schemeClr val="lt1"/>
                </a:solidFill>
              </a:rPr>
            </a:br>
            <a:r>
              <a:rPr b="0" lang="en" sz="2000">
                <a:solidFill>
                  <a:schemeClr val="lt1"/>
                </a:solidFill>
              </a:rPr>
              <a:t>https://docs.fedoraproject.org/en-US/websites/</a:t>
            </a:r>
            <a:endParaRPr b="0" sz="3000"/>
          </a:p>
        </p:txBody>
      </p:sp>
      <p:pic>
        <p:nvPicPr>
          <p:cNvPr id="469" name="Google Shape;46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27775" y="121550"/>
            <a:ext cx="762000" cy="14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61875" y="2514600"/>
            <a:ext cx="1828799" cy="1828799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0"/>
          <p:cNvSpPr txBox="1"/>
          <p:nvPr/>
        </p:nvSpPr>
        <p:spPr>
          <a:xfrm>
            <a:off x="484228" y="3044250"/>
            <a:ext cx="8488200" cy="769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Scan the QR code to join our channel</a:t>
            </a:r>
            <a:br>
              <a:rPr lang="en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https://chat.fedoraproject.org/#/room/#websites:fedoraproject.org</a:t>
            </a:r>
            <a:endParaRPr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6" name="Google Shape;47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27775" y="121550"/>
            <a:ext cx="762000" cy="14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/>
          <p:nvPr>
            <p:ph type="title"/>
          </p:nvPr>
        </p:nvSpPr>
        <p:spPr>
          <a:xfrm>
            <a:off x="2813926" y="2474700"/>
            <a:ext cx="6773400" cy="1908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14000"/>
              </a:srgbClr>
            </a:outerShdw>
          </a:effectLst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>
                <a:solidFill>
                  <a:schemeClr val="lt1"/>
                </a:solidFill>
              </a:rPr>
              <a:t>What is our story*?</a:t>
            </a:r>
            <a:endParaRPr b="0" sz="6200"/>
          </a:p>
        </p:txBody>
      </p:sp>
      <p:pic>
        <p:nvPicPr>
          <p:cNvPr id="141" name="Google Shape;14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7775" y="121550"/>
            <a:ext cx="762000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8"/>
          <p:cNvSpPr txBox="1"/>
          <p:nvPr/>
        </p:nvSpPr>
        <p:spPr>
          <a:xfrm>
            <a:off x="2030175" y="4721425"/>
            <a:ext cx="8340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* the big picture of what exactly Fedora is, and why and how would one want to use it.</a:t>
            </a:r>
            <a:endParaRPr b="1" sz="2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/>
          <p:nvPr>
            <p:ph type="title"/>
          </p:nvPr>
        </p:nvSpPr>
        <p:spPr>
          <a:xfrm>
            <a:off x="857775" y="264425"/>
            <a:ext cx="9431400" cy="76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Fedora Linux's Conceptual Model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77">
                <a:solidFill>
                  <a:schemeClr val="accent2"/>
                </a:solidFill>
              </a:rPr>
              <a:t>(AKA </a:t>
            </a:r>
            <a:r>
              <a:rPr lang="en" sz="2377">
                <a:solidFill>
                  <a:schemeClr val="accent2"/>
                </a:solidFill>
              </a:rPr>
              <a:t>our story</a:t>
            </a:r>
            <a:r>
              <a:rPr lang="en" sz="2377">
                <a:solidFill>
                  <a:schemeClr val="accent2"/>
                </a:solidFill>
              </a:rPr>
              <a:t> for </a:t>
            </a:r>
            <a:r>
              <a:rPr lang="en" sz="2377">
                <a:solidFill>
                  <a:schemeClr val="accent3"/>
                </a:solidFill>
              </a:rPr>
              <a:t>what we deliver</a:t>
            </a:r>
            <a:r>
              <a:rPr lang="en" sz="2377">
                <a:solidFill>
                  <a:schemeClr val="accent2"/>
                </a:solidFill>
              </a:rPr>
              <a:t>)</a:t>
            </a:r>
            <a:endParaRPr sz="2377">
              <a:solidFill>
                <a:schemeClr val="accent2"/>
              </a:solidFill>
            </a:endParaRPr>
          </a:p>
        </p:txBody>
      </p:sp>
      <p:pic>
        <p:nvPicPr>
          <p:cNvPr id="148" name="Google Shape;14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7775" y="121550"/>
            <a:ext cx="762000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9"/>
          <p:cNvSpPr txBox="1"/>
          <p:nvPr/>
        </p:nvSpPr>
        <p:spPr>
          <a:xfrm>
            <a:off x="2507025" y="6098800"/>
            <a:ext cx="613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B3279"/>
                </a:solidFill>
                <a:latin typeface="Montserrat"/>
                <a:ea typeface="Montserrat"/>
                <a:cs typeface="Montserrat"/>
                <a:sym typeface="Montserrat"/>
              </a:rPr>
              <a:t>Read more about this:</a:t>
            </a:r>
            <a:r>
              <a:rPr b="1" lang="en">
                <a:solidFill>
                  <a:srgbClr val="DB3279"/>
                </a:solidFill>
                <a:latin typeface="Montserrat"/>
                <a:ea typeface="Montserrat"/>
                <a:cs typeface="Montserrat"/>
                <a:sym typeface="Montserrat"/>
              </a:rPr>
              <a:t> tinyurl.com/fedora-concept</a:t>
            </a:r>
            <a:endParaRPr b="1" sz="2000">
              <a:solidFill>
                <a:srgbClr val="DB32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0" name="Google Shape;15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2550" y="1130275"/>
            <a:ext cx="7266632" cy="459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type="title"/>
          </p:nvPr>
        </p:nvSpPr>
        <p:spPr>
          <a:xfrm>
            <a:off x="857775" y="264425"/>
            <a:ext cx="9431400" cy="76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Fedora's Community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77">
                <a:solidFill>
                  <a:schemeClr val="accent2"/>
                </a:solidFill>
              </a:rPr>
              <a:t>(AKA </a:t>
            </a:r>
            <a:r>
              <a:rPr lang="en" sz="2377">
                <a:solidFill>
                  <a:schemeClr val="accent2"/>
                </a:solidFill>
              </a:rPr>
              <a:t>our story</a:t>
            </a:r>
            <a:r>
              <a:rPr lang="en" sz="2377">
                <a:solidFill>
                  <a:schemeClr val="accent2"/>
                </a:solidFill>
              </a:rPr>
              <a:t> for </a:t>
            </a:r>
            <a:r>
              <a:rPr lang="en" sz="2377">
                <a:solidFill>
                  <a:schemeClr val="accent3"/>
                </a:solidFill>
              </a:rPr>
              <a:t>our community</a:t>
            </a:r>
            <a:r>
              <a:rPr lang="en" sz="2377">
                <a:solidFill>
                  <a:schemeClr val="accent2"/>
                </a:solidFill>
              </a:rPr>
              <a:t>)</a:t>
            </a:r>
            <a:endParaRPr sz="2377">
              <a:solidFill>
                <a:schemeClr val="accent2"/>
              </a:solidFill>
            </a:endParaRPr>
          </a:p>
        </p:txBody>
      </p:sp>
      <p:pic>
        <p:nvPicPr>
          <p:cNvPr id="156" name="Google Shape;15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7775" y="121550"/>
            <a:ext cx="762000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0"/>
          <p:cNvSpPr txBox="1"/>
          <p:nvPr/>
        </p:nvSpPr>
        <p:spPr>
          <a:xfrm>
            <a:off x="945375" y="2513500"/>
            <a:ext cx="92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B3279"/>
                </a:solidFill>
                <a:latin typeface="Montserrat"/>
                <a:ea typeface="Montserrat"/>
                <a:cs typeface="Montserrat"/>
                <a:sym typeface="Montserrat"/>
              </a:rPr>
              <a:t>Read more about this:</a:t>
            </a:r>
            <a:r>
              <a:rPr b="1" lang="en">
                <a:solidFill>
                  <a:srgbClr val="DB327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>
                <a:solidFill>
                  <a:srgbClr val="DB3279"/>
                </a:solidFill>
                <a:latin typeface="Montserrat"/>
                <a:ea typeface="Montserrat"/>
                <a:cs typeface="Montserrat"/>
                <a:sym typeface="Montserrat"/>
              </a:rPr>
              <a:t>tinyurl.com/fedora-naming</a:t>
            </a:r>
            <a:endParaRPr b="1" sz="2000">
              <a:solidFill>
                <a:srgbClr val="DB32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2216025" y="1884300"/>
            <a:ext cx="7317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chemeClr val="dk2"/>
                </a:solidFill>
                <a:highlight>
                  <a:srgbClr val="FFF2CC"/>
                </a:highlight>
                <a:latin typeface="Open Sans"/>
                <a:ea typeface="Open Sans"/>
                <a:cs typeface="Open Sans"/>
                <a:sym typeface="Open Sans"/>
              </a:rPr>
              <a:t>Fedora</a:t>
            </a:r>
            <a:r>
              <a:rPr lang="en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is a </a:t>
            </a:r>
            <a:r>
              <a:rPr b="1" lang="en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community</a:t>
            </a:r>
            <a:r>
              <a:rPr lang="en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; </a:t>
            </a:r>
            <a:r>
              <a:rPr lang="en" sz="2400">
                <a:solidFill>
                  <a:schemeClr val="dk2"/>
                </a:solidFill>
                <a:highlight>
                  <a:srgbClr val="FFF2CC"/>
                </a:highlight>
                <a:latin typeface="Open Sans"/>
                <a:ea typeface="Open Sans"/>
                <a:cs typeface="Open Sans"/>
                <a:sym typeface="Open Sans"/>
              </a:rPr>
              <a:t>Fedora Linux</a:t>
            </a:r>
            <a:r>
              <a:rPr lang="en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is our </a:t>
            </a:r>
            <a:r>
              <a:rPr b="1" lang="en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OS</a:t>
            </a:r>
            <a:r>
              <a:rPr lang="en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2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" name="Google Shape;159;p20"/>
          <p:cNvSpPr txBox="1"/>
          <p:nvPr/>
        </p:nvSpPr>
        <p:spPr>
          <a:xfrm>
            <a:off x="2697825" y="3777022"/>
            <a:ext cx="5751300" cy="16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2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 Fedora Project envisions a world where everyone benefits from free and open source software built by </a:t>
            </a:r>
            <a:r>
              <a:rPr b="1" i="1" lang="en" sz="2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inclusive</a:t>
            </a:r>
            <a:r>
              <a:rPr i="1" lang="en" sz="2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b="1" i="1" lang="en" sz="2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welcoming</a:t>
            </a:r>
            <a:r>
              <a:rPr i="1" lang="en" sz="2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and </a:t>
            </a:r>
            <a:r>
              <a:rPr b="1" i="1" lang="en" sz="2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open-minded</a:t>
            </a:r>
            <a:r>
              <a:rPr i="1" lang="en" sz="2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communities.</a:t>
            </a:r>
            <a:endParaRPr i="1" sz="3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" name="Google Shape;160;p20"/>
          <p:cNvSpPr txBox="1"/>
          <p:nvPr/>
        </p:nvSpPr>
        <p:spPr>
          <a:xfrm>
            <a:off x="945375" y="5637700"/>
            <a:ext cx="92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B3279"/>
                </a:solidFill>
                <a:latin typeface="Montserrat"/>
                <a:ea typeface="Montserrat"/>
                <a:cs typeface="Montserrat"/>
                <a:sym typeface="Montserrat"/>
              </a:rPr>
              <a:t>Fedora's Vision Statement</a:t>
            </a:r>
            <a:endParaRPr b="1" sz="2000">
              <a:solidFill>
                <a:srgbClr val="DB32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/>
          <p:nvPr>
            <p:ph type="title"/>
          </p:nvPr>
        </p:nvSpPr>
        <p:spPr>
          <a:xfrm>
            <a:off x="2976125" y="2474700"/>
            <a:ext cx="6236700" cy="1908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14000"/>
              </a:srgbClr>
            </a:outerShdw>
          </a:effectLst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>
                <a:solidFill>
                  <a:schemeClr val="lt1"/>
                </a:solidFill>
              </a:rPr>
              <a:t>How do we tell our story?</a:t>
            </a:r>
            <a:endParaRPr b="0" sz="6200"/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7775" y="121550"/>
            <a:ext cx="762000" cy="14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/>
          <p:nvPr>
            <p:ph type="title"/>
          </p:nvPr>
        </p:nvSpPr>
        <p:spPr>
          <a:xfrm>
            <a:off x="857775" y="264425"/>
            <a:ext cx="9431400" cy="76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Fedora's Website: A Timeline</a:t>
            </a:r>
            <a:endParaRPr/>
          </a:p>
        </p:txBody>
      </p:sp>
      <p:pic>
        <p:nvPicPr>
          <p:cNvPr id="172" name="Google Shape;17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7775" y="121550"/>
            <a:ext cx="762000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6475" y="1350375"/>
            <a:ext cx="3742825" cy="223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7000"/>
              </a:srgbClr>
            </a:outerShdw>
          </a:effectLst>
        </p:spPr>
      </p:pic>
      <p:sp>
        <p:nvSpPr>
          <p:cNvPr id="174" name="Google Shape;174;p22"/>
          <p:cNvSpPr/>
          <p:nvPr/>
        </p:nvSpPr>
        <p:spPr>
          <a:xfrm>
            <a:off x="5092675" y="1367156"/>
            <a:ext cx="289500" cy="294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2"/>
              </a:highlight>
            </a:endParaRPr>
          </a:p>
        </p:txBody>
      </p:sp>
      <p:sp>
        <p:nvSpPr>
          <p:cNvPr id="175" name="Google Shape;175;p22"/>
          <p:cNvSpPr/>
          <p:nvPr/>
        </p:nvSpPr>
        <p:spPr>
          <a:xfrm>
            <a:off x="5092675" y="4034156"/>
            <a:ext cx="289500" cy="294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2"/>
              </a:highlight>
            </a:endParaRPr>
          </a:p>
        </p:txBody>
      </p:sp>
      <p:pic>
        <p:nvPicPr>
          <p:cNvPr id="176" name="Google Shape;17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6477" y="3961575"/>
            <a:ext cx="3742824" cy="239427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pic>
      <p:cxnSp>
        <p:nvCxnSpPr>
          <p:cNvPr id="177" name="Google Shape;177;p22"/>
          <p:cNvCxnSpPr>
            <a:stCxn id="174" idx="4"/>
            <a:endCxn id="175" idx="0"/>
          </p:cNvCxnSpPr>
          <p:nvPr/>
        </p:nvCxnSpPr>
        <p:spPr>
          <a:xfrm>
            <a:off x="5237425" y="1661156"/>
            <a:ext cx="0" cy="237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22"/>
          <p:cNvCxnSpPr>
            <a:stCxn id="175" idx="4"/>
          </p:cNvCxnSpPr>
          <p:nvPr/>
        </p:nvCxnSpPr>
        <p:spPr>
          <a:xfrm>
            <a:off x="5237425" y="4328156"/>
            <a:ext cx="0" cy="252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2"/>
          <p:cNvSpPr txBox="1"/>
          <p:nvPr/>
        </p:nvSpPr>
        <p:spPr>
          <a:xfrm>
            <a:off x="5577525" y="1305125"/>
            <a:ext cx="1446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December 2004</a:t>
            </a:r>
            <a:endParaRPr b="1"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5577525" y="3972125"/>
            <a:ext cx="1446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August</a:t>
            </a:r>
            <a:endParaRPr b="1"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2005</a:t>
            </a:r>
            <a:endParaRPr b="1"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p22"/>
          <p:cNvSpPr txBox="1"/>
          <p:nvPr/>
        </p:nvSpPr>
        <p:spPr>
          <a:xfrm>
            <a:off x="7207400" y="2202425"/>
            <a:ext cx="2304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Phase #1:</a:t>
            </a:r>
            <a:br>
              <a:rPr b="1" lang="en" sz="1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000">
                <a:solidFill>
                  <a:srgbClr val="DB3279"/>
                </a:solidFill>
                <a:latin typeface="Montserrat"/>
                <a:ea typeface="Montserrat"/>
                <a:cs typeface="Montserrat"/>
                <a:sym typeface="Montserrat"/>
              </a:rPr>
              <a:t>Link Dump</a:t>
            </a:r>
            <a:endParaRPr b="1" sz="2000">
              <a:solidFill>
                <a:srgbClr val="DB32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p22"/>
          <p:cNvSpPr txBox="1"/>
          <p:nvPr/>
        </p:nvSpPr>
        <p:spPr>
          <a:xfrm>
            <a:off x="7246675" y="2958125"/>
            <a:ext cx="2822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The Fedora Project was new, and the website was just a list of links. Not very exciting. Note the slightly-less ugly version of the link dump that went live in August 2005 uses the very first Fedora logo - a simple logotype based on Myriad Pro.</a:t>
            </a:r>
            <a:endParaRPr b="1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7775" y="121550"/>
            <a:ext cx="762000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3"/>
          <p:cNvSpPr/>
          <p:nvPr/>
        </p:nvSpPr>
        <p:spPr>
          <a:xfrm>
            <a:off x="5092675" y="1367156"/>
            <a:ext cx="289500" cy="294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2"/>
              </a:highlight>
            </a:endParaRPr>
          </a:p>
        </p:txBody>
      </p:sp>
      <p:cxnSp>
        <p:nvCxnSpPr>
          <p:cNvPr id="189" name="Google Shape;189;p23"/>
          <p:cNvCxnSpPr/>
          <p:nvPr/>
        </p:nvCxnSpPr>
        <p:spPr>
          <a:xfrm>
            <a:off x="5237425" y="-929644"/>
            <a:ext cx="0" cy="237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23"/>
          <p:cNvCxnSpPr/>
          <p:nvPr/>
        </p:nvCxnSpPr>
        <p:spPr>
          <a:xfrm>
            <a:off x="5237425" y="1661156"/>
            <a:ext cx="0" cy="519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23"/>
          <p:cNvSpPr txBox="1"/>
          <p:nvPr/>
        </p:nvSpPr>
        <p:spPr>
          <a:xfrm>
            <a:off x="5577525" y="1305125"/>
            <a:ext cx="1446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December 2005</a:t>
            </a:r>
            <a:endParaRPr b="1"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" name="Google Shape;192;p23"/>
          <p:cNvSpPr txBox="1"/>
          <p:nvPr/>
        </p:nvSpPr>
        <p:spPr>
          <a:xfrm>
            <a:off x="7207400" y="2202425"/>
            <a:ext cx="336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Phase #2:</a:t>
            </a:r>
            <a:br>
              <a:rPr b="1" lang="en" sz="1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000">
                <a:solidFill>
                  <a:srgbClr val="DB3279"/>
                </a:solidFill>
                <a:latin typeface="Montserrat"/>
                <a:ea typeface="Montserrat"/>
                <a:cs typeface="Montserrat"/>
                <a:sym typeface="Montserrat"/>
              </a:rPr>
              <a:t>Redirect to wiki</a:t>
            </a:r>
            <a:endParaRPr b="1" sz="2000">
              <a:solidFill>
                <a:srgbClr val="DB32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" name="Google Shape;193;p23"/>
          <p:cNvSpPr txBox="1"/>
          <p:nvPr/>
        </p:nvSpPr>
        <p:spPr>
          <a:xfrm>
            <a:off x="7246675" y="2958125"/>
            <a:ext cx="28224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Back in the days when "Photograph" by Nickelback was in constant play on the radio…</a:t>
            </a:r>
            <a:br>
              <a:rPr lang="en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n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We had Moinmoin set up - there was a CMS evaluation (which included Drupal) and Moinmoin was selected for being written in Python and being relatively simple. Performance became an issue, though…</a:t>
            </a:r>
            <a:endParaRPr b="1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4" name="Google Shape;19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100" y="152400"/>
            <a:ext cx="4553323" cy="6553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7775" y="121550"/>
            <a:ext cx="762000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4"/>
          <p:cNvSpPr/>
          <p:nvPr/>
        </p:nvSpPr>
        <p:spPr>
          <a:xfrm>
            <a:off x="5092675" y="1367156"/>
            <a:ext cx="289500" cy="294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2"/>
              </a:highlight>
            </a:endParaRPr>
          </a:p>
        </p:txBody>
      </p:sp>
      <p:cxnSp>
        <p:nvCxnSpPr>
          <p:cNvPr id="201" name="Google Shape;201;p24"/>
          <p:cNvCxnSpPr/>
          <p:nvPr/>
        </p:nvCxnSpPr>
        <p:spPr>
          <a:xfrm>
            <a:off x="5237425" y="-929644"/>
            <a:ext cx="0" cy="237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24"/>
          <p:cNvCxnSpPr/>
          <p:nvPr/>
        </p:nvCxnSpPr>
        <p:spPr>
          <a:xfrm>
            <a:off x="5237425" y="1661156"/>
            <a:ext cx="0" cy="519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" name="Google Shape;203;p24"/>
          <p:cNvSpPr txBox="1"/>
          <p:nvPr/>
        </p:nvSpPr>
        <p:spPr>
          <a:xfrm>
            <a:off x="5577525" y="1305125"/>
            <a:ext cx="1446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May </a:t>
            </a:r>
            <a:endParaRPr b="1"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2007</a:t>
            </a:r>
            <a:endParaRPr b="1"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p24"/>
          <p:cNvSpPr txBox="1"/>
          <p:nvPr/>
        </p:nvSpPr>
        <p:spPr>
          <a:xfrm>
            <a:off x="7207400" y="2202425"/>
            <a:ext cx="3362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Phase #3</a:t>
            </a: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br>
              <a:rPr b="1" lang="en" sz="1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000">
                <a:solidFill>
                  <a:srgbClr val="DB3279"/>
                </a:solidFill>
                <a:latin typeface="Montserrat"/>
                <a:ea typeface="Montserrat"/>
                <a:cs typeface="Montserrat"/>
                <a:sym typeface="Montserrat"/>
              </a:rPr>
              <a:t>First actual (3-4 page) site </a:t>
            </a:r>
            <a:endParaRPr b="1" sz="2000">
              <a:solidFill>
                <a:srgbClr val="DB32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p24"/>
          <p:cNvSpPr txBox="1"/>
          <p:nvPr/>
        </p:nvSpPr>
        <p:spPr>
          <a:xfrm>
            <a:off x="7246675" y="3110525"/>
            <a:ext cx="2822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Because the wiki's performance serving as the primary website for Fedora wasn't too great, we decided to have a </a:t>
            </a:r>
            <a:r>
              <a:rPr lang="en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static</a:t>
            </a:r>
            <a:r>
              <a:rPr lang="en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website (generated by Plone.) It was modest but it was ours!</a:t>
            </a:r>
            <a:endParaRPr b="1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6" name="Google Shape;20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827" y="354068"/>
            <a:ext cx="4539498" cy="2987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  <p:sp>
        <p:nvSpPr>
          <p:cNvPr id="207" name="Google Shape;207;p24"/>
          <p:cNvSpPr txBox="1"/>
          <p:nvPr/>
        </p:nvSpPr>
        <p:spPr>
          <a:xfrm>
            <a:off x="7246675" y="4793081"/>
            <a:ext cx="2822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April 24, 2007 post on Plone &amp; static content on websites-list@fedoraproject.org</a:t>
            </a:r>
            <a:endParaRPr b="1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" name="Google Shape;208;p24"/>
          <p:cNvSpPr txBox="1"/>
          <p:nvPr/>
        </p:nvSpPr>
        <p:spPr>
          <a:xfrm>
            <a:off x="7246675" y="5631281"/>
            <a:ext cx="2822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Notes from Fudcon Boston 2007 planning session for redesigning the website</a:t>
            </a:r>
            <a:endParaRPr b="1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9" name="Google Shape;209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825" y="3553275"/>
            <a:ext cx="2399000" cy="18469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  <p:pic>
        <p:nvPicPr>
          <p:cNvPr id="210" name="Google Shape;210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08625" y="4739676"/>
            <a:ext cx="2688700" cy="15521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edora Project Presentation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51A2DA"/>
      </a:accent1>
      <a:accent2>
        <a:srgbClr val="294172"/>
      </a:accent2>
      <a:accent3>
        <a:srgbClr val="E59728"/>
      </a:accent3>
      <a:accent4>
        <a:srgbClr val="79DB32"/>
      </a:accent4>
      <a:accent5>
        <a:srgbClr val="A07CBC"/>
      </a:accent5>
      <a:accent6>
        <a:srgbClr val="FFFFFF"/>
      </a:accent6>
      <a:hlink>
        <a:srgbClr val="51A2D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